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9" r:id="rId3"/>
    <p:sldId id="300" r:id="rId4"/>
    <p:sldId id="301" r:id="rId5"/>
    <p:sldId id="302" r:id="rId6"/>
    <p:sldId id="303" r:id="rId7"/>
    <p:sldId id="260" r:id="rId8"/>
    <p:sldId id="262" r:id="rId9"/>
    <p:sldId id="263" r:id="rId10"/>
    <p:sldId id="264" r:id="rId11"/>
    <p:sldId id="265" r:id="rId12"/>
    <p:sldId id="304" r:id="rId13"/>
    <p:sldId id="305" r:id="rId14"/>
    <p:sldId id="257" r:id="rId15"/>
    <p:sldId id="258" r:id="rId16"/>
    <p:sldId id="266" r:id="rId17"/>
    <p:sldId id="267" r:id="rId18"/>
    <p:sldId id="269" r:id="rId19"/>
    <p:sldId id="271" r:id="rId20"/>
    <p:sldId id="272" r:id="rId21"/>
    <p:sldId id="274" r:id="rId22"/>
    <p:sldId id="276" r:id="rId23"/>
    <p:sldId id="278" r:id="rId24"/>
    <p:sldId id="279" r:id="rId25"/>
    <p:sldId id="281" r:id="rId26"/>
    <p:sldId id="282" r:id="rId27"/>
    <p:sldId id="283" r:id="rId28"/>
    <p:sldId id="284" r:id="rId29"/>
    <p:sldId id="307" r:id="rId30"/>
    <p:sldId id="286" r:id="rId31"/>
    <p:sldId id="306" r:id="rId32"/>
    <p:sldId id="287" r:id="rId33"/>
    <p:sldId id="291" r:id="rId34"/>
    <p:sldId id="289" r:id="rId35"/>
    <p:sldId id="290" r:id="rId36"/>
    <p:sldId id="295" r:id="rId37"/>
    <p:sldId id="298" r:id="rId3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2060" autoAdjust="0"/>
  </p:normalViewPr>
  <p:slideViewPr>
    <p:cSldViewPr>
      <p:cViewPr varScale="1">
        <p:scale>
          <a:sx n="93" d="100"/>
          <a:sy n="93" d="100"/>
        </p:scale>
        <p:origin x="-4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3B5CE7D-13AD-49BF-AB69-051059DF3423}" type="datetimeFigureOut">
              <a:rPr lang="de-DE"/>
              <a:pPr>
                <a:defRPr/>
              </a:pPr>
              <a:t>28.10.2009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0DC3FC9-5866-4570-81CA-D682BAC01D94}"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bwMode="auto">
          <a:noFill/>
          <a:ln>
            <a:solidFill>
              <a:srgbClr val="000000"/>
            </a:solidFill>
            <a:miter lim="800000"/>
            <a:headEnd/>
            <a:tailEnd/>
          </a:ln>
        </p:spPr>
      </p:sp>
      <p:sp>
        <p:nvSpPr>
          <p:cNvPr id="1741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Begrüßung der Zuhörer</a:t>
            </a:r>
          </a:p>
          <a:p>
            <a:pPr>
              <a:spcBef>
                <a:spcPct val="0"/>
              </a:spcBef>
            </a:pPr>
            <a:r>
              <a:rPr lang="de-DE" smtClean="0"/>
              <a:t>Bedanken für die Möglichkeit diesen Vortrag halten zu dürfen</a:t>
            </a:r>
          </a:p>
          <a:p>
            <a:pPr>
              <a:spcBef>
                <a:spcPct val="0"/>
              </a:spcBef>
            </a:pPr>
            <a:endParaRPr lang="de-DE" smtClean="0"/>
          </a:p>
          <a:p>
            <a:pPr>
              <a:spcBef>
                <a:spcPct val="0"/>
              </a:spcBef>
            </a:pPr>
            <a:r>
              <a:rPr lang="de-DE" smtClean="0"/>
              <a:t>Vorstellung des Vortragenden:</a:t>
            </a:r>
          </a:p>
          <a:p>
            <a:pPr>
              <a:spcBef>
                <a:spcPct val="0"/>
              </a:spcBef>
            </a:pPr>
            <a:r>
              <a:rPr lang="de-DE" smtClean="0"/>
              <a:t>Zuerst möchte ich mich persönlich bei Ihnen vorstellen. Meine Name ist … Ich arbeite bei der Firma Novokeram als …</a:t>
            </a:r>
          </a:p>
          <a:p>
            <a:pPr>
              <a:spcBef>
                <a:spcPct val="0"/>
              </a:spcBef>
            </a:pPr>
            <a:endParaRPr lang="de-DE" smtClean="0"/>
          </a:p>
          <a:p>
            <a:pPr>
              <a:spcBef>
                <a:spcPct val="0"/>
              </a:spcBef>
            </a:pPr>
            <a:r>
              <a:rPr lang="de-DE" smtClean="0"/>
              <a:t/>
            </a:r>
            <a:br>
              <a:rPr lang="de-DE" smtClean="0"/>
            </a:br>
            <a:r>
              <a:rPr lang="de-DE" smtClean="0"/>
              <a:t>Das ChoriTherm-Trocknungsverfahren dient der Energieeinsparung und der Verminderung des</a:t>
            </a:r>
            <a:br>
              <a:rPr lang="de-DE" smtClean="0"/>
            </a:br>
            <a:r>
              <a:rPr lang="de-DE" smtClean="0"/>
              <a:t>CO</a:t>
            </a:r>
            <a:r>
              <a:rPr lang="de-DE" baseline="-25000" smtClean="0"/>
              <a:t>2</a:t>
            </a:r>
            <a:r>
              <a:rPr lang="de-DE" smtClean="0"/>
              <a:t>-Ausstoßes.</a:t>
            </a:r>
          </a:p>
        </p:txBody>
      </p:sp>
      <p:sp>
        <p:nvSpPr>
          <p:cNvPr id="1741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FB5E10-EE41-4ADE-8BFE-CF6F9BA0DA3D}" type="slidenum">
              <a:rPr lang="de-DE"/>
              <a:pPr fontAlgn="base">
                <a:spcBef>
                  <a:spcPct val="0"/>
                </a:spcBef>
                <a:spcAft>
                  <a:spcPct val="0"/>
                </a:spcAft>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bwMode="auto">
          <a:noFill/>
          <a:ln>
            <a:solidFill>
              <a:srgbClr val="000000"/>
            </a:solidFill>
            <a:miter lim="800000"/>
            <a:headEnd/>
            <a:tailEnd/>
          </a:ln>
        </p:spPr>
      </p:sp>
      <p:sp>
        <p:nvSpPr>
          <p:cNvPr id="3584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Während des Trocknens müssen die Ziegel mehrfach umgesetzt werden. Je trockener sie werden, desto lockerer ist der Besatz, damit der Wind hindurch streichen kann. </a:t>
            </a:r>
          </a:p>
          <a:p>
            <a:pPr>
              <a:spcBef>
                <a:spcPct val="0"/>
              </a:spcBef>
            </a:pPr>
            <a:endParaRPr lang="de-DE" smtClean="0"/>
          </a:p>
          <a:p>
            <a:pPr>
              <a:spcBef>
                <a:spcPct val="0"/>
              </a:spcBef>
            </a:pPr>
            <a:r>
              <a:rPr lang="de-DE" smtClean="0"/>
              <a:t>Und jetzt kommen wir dort hin und sollen diesem chinesischen Ziegler einen modernen Trockner verkaufen, der teurer ist und mehr Energie verbraucht, als den Ofen, den er hat.</a:t>
            </a:r>
          </a:p>
          <a:p>
            <a:pPr>
              <a:spcBef>
                <a:spcPct val="0"/>
              </a:spcBef>
            </a:pPr>
            <a:endParaRPr lang="de-DE" smtClean="0"/>
          </a:p>
          <a:p>
            <a:pPr>
              <a:spcBef>
                <a:spcPct val="0"/>
              </a:spcBef>
            </a:pPr>
            <a:r>
              <a:rPr lang="de-DE" smtClean="0"/>
              <a:t>Die Frage, was wir dem chinesischen Ziegeler anbieten können, hat alles in Frage gestellt, was wir in unserer modernen Trocknungstechnik machen.</a:t>
            </a:r>
          </a:p>
          <a:p>
            <a:pPr>
              <a:spcBef>
                <a:spcPct val="0"/>
              </a:spcBef>
            </a:pPr>
            <a:endParaRPr lang="de-DE" smtClean="0"/>
          </a:p>
          <a:p>
            <a:pPr>
              <a:spcBef>
                <a:spcPct val="0"/>
              </a:spcBef>
            </a:pPr>
            <a:r>
              <a:rPr lang="de-DE" smtClean="0"/>
              <a:t>Wir trocknen heute immer schneller und vollautomatisch, damit man Platz und Personal spart. Dabei nehmen wir den Verbrauch an erheblichen Mengen Energie aus fossilen Brennstoffen als gottgegeben hin.</a:t>
            </a:r>
          </a:p>
        </p:txBody>
      </p:sp>
      <p:sp>
        <p:nvSpPr>
          <p:cNvPr id="358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E4F3BC-A8D9-45A9-AB63-55D380AF6575}" type="slidenum">
              <a:rPr lang="de-DE"/>
              <a:pPr fontAlgn="base">
                <a:spcBef>
                  <a:spcPct val="0"/>
                </a:spcBef>
                <a:spcAft>
                  <a:spcPct val="0"/>
                </a:spcAft>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Unsere Großväter wussten es noch anders. Sie ließen Wind und kostenlose Wärme trocknen. Auch mein Großvater (der Großvater unseres GF) hatte noch so einen Trockner.</a:t>
            </a:r>
          </a:p>
          <a:p>
            <a:pPr>
              <a:spcBef>
                <a:spcPct val="0"/>
              </a:spcBef>
            </a:pPr>
            <a:endParaRPr lang="de-DE" smtClean="0"/>
          </a:p>
          <a:p>
            <a:pPr>
              <a:spcBef>
                <a:spcPct val="0"/>
              </a:spcBef>
            </a:pPr>
            <a:r>
              <a:rPr lang="de-DE" smtClean="0"/>
              <a:t>Allerdings dürfen wir uns heute nicht so viel Ausschuss bei der Produktion leisten, wie damals. </a:t>
            </a:r>
          </a:p>
        </p:txBody>
      </p:sp>
      <p:sp>
        <p:nvSpPr>
          <p:cNvPr id="3789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B246D4-9AC2-445F-A7FD-4BB657645D86}" type="slidenum">
              <a:rPr lang="de-DE"/>
              <a:pPr fontAlgn="base">
                <a:spcBef>
                  <a:spcPct val="0"/>
                </a:spcBef>
                <a:spcAft>
                  <a:spcPct val="0"/>
                </a:spcAft>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noTextEdit="1"/>
          </p:cNvSpPr>
          <p:nvPr>
            <p:ph type="sldImg"/>
          </p:nvPr>
        </p:nvSpPr>
        <p:spPr bwMode="auto">
          <a:noFill/>
          <a:ln>
            <a:solidFill>
              <a:srgbClr val="000000"/>
            </a:solidFill>
            <a:miter lim="800000"/>
            <a:headEnd/>
            <a:tailEnd/>
          </a:ln>
        </p:spPr>
      </p:sp>
      <p:sp>
        <p:nvSpPr>
          <p:cNvPr id="3993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2000" smtClean="0"/>
              <a:t>Wir wissen, dass keramische Produkte während des Trocknen schwinden und dass sie während dieser Zeit sehr empfindlich sind. </a:t>
            </a:r>
          </a:p>
        </p:txBody>
      </p:sp>
      <p:sp>
        <p:nvSpPr>
          <p:cNvPr id="3993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2AF1FA4-5BA1-4462-82B0-907C25A2BF75}" type="slidenum">
              <a:rPr lang="de-DE" sz="1200">
                <a:latin typeface="Calibri" pitchFamily="34" charset="0"/>
              </a:rPr>
              <a:pPr algn="r"/>
              <a:t>12</a:t>
            </a:fld>
            <a:endParaRPr lang="de-DE"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noTextEdit="1"/>
          </p:cNvSpPr>
          <p:nvPr>
            <p:ph type="sldImg"/>
          </p:nvPr>
        </p:nvSpPr>
        <p:spPr bwMode="auto">
          <a:noFill/>
          <a:ln>
            <a:solidFill>
              <a:srgbClr val="000000"/>
            </a:solidFill>
            <a:miter lim="800000"/>
            <a:headEnd/>
            <a:tailEnd/>
          </a:ln>
        </p:spPr>
      </p:sp>
      <p:sp>
        <p:nvSpPr>
          <p:cNvPr id="41986" name="Notizenplatzhalter 2"/>
          <p:cNvSpPr>
            <a:spLocks noGrp="1"/>
          </p:cNvSpPr>
          <p:nvPr>
            <p:ph type="body" idx="1"/>
          </p:nvPr>
        </p:nvSpPr>
        <p:spPr bwMode="auto">
          <a:xfrm>
            <a:off x="685800" y="4343400"/>
            <a:ext cx="5486400" cy="4800600"/>
          </a:xfrm>
          <a:noFill/>
        </p:spPr>
        <p:txBody>
          <a:bodyPr wrap="square" numCol="1" anchor="t" anchorCtr="0" compatLnSpc="1">
            <a:prstTxWarp prst="textNoShape">
              <a:avLst/>
            </a:prstTxWarp>
          </a:bodyPr>
          <a:lstStyle/>
          <a:p>
            <a:pPr>
              <a:spcBef>
                <a:spcPct val="0"/>
              </a:spcBef>
            </a:pPr>
            <a:r>
              <a:rPr lang="en-GB" sz="1400" smtClean="0"/>
              <a:t>Ungleichmäßige Trocknung führt zu Rissen und Verformungen. Ein gleichmäßiger Wassertransport von “innen nach außen” kommt nur zustande, wenn die Formlinge während der Schwindung in einem kontrollierten (feuchten) Klima verweilen.</a:t>
            </a:r>
          </a:p>
          <a:p>
            <a:pPr>
              <a:spcBef>
                <a:spcPct val="0"/>
              </a:spcBef>
            </a:pPr>
            <a:endParaRPr lang="en-GB" sz="1400" smtClean="0"/>
          </a:p>
          <a:p>
            <a:pPr>
              <a:spcBef>
                <a:spcPct val="0"/>
              </a:spcBef>
            </a:pPr>
            <a:r>
              <a:rPr lang="en-GB" sz="1400" smtClean="0"/>
              <a:t>Was paßiert also, wenn man die Feuchte kontrolliert, aber die Temperatur so akzeptiert, wie sie gerade vorherrscht?</a:t>
            </a:r>
          </a:p>
        </p:txBody>
      </p:sp>
      <p:sp>
        <p:nvSpPr>
          <p:cNvPr id="4198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271DCDB-F94E-46BE-9622-19E100AA0697}" type="slidenum">
              <a:rPr lang="de-DE" sz="1200">
                <a:latin typeface="Calibri" pitchFamily="34" charset="0"/>
              </a:rPr>
              <a:pPr algn="r"/>
              <a:t>13</a:t>
            </a:fld>
            <a:endParaRPr lang="de-DE"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p:cNvSpPr>
          <p:nvPr>
            <p:ph type="sldImg"/>
          </p:nvPr>
        </p:nvSpPr>
        <p:spPr bwMode="auto">
          <a:noFill/>
          <a:ln>
            <a:solidFill>
              <a:srgbClr val="000000"/>
            </a:solidFill>
            <a:miter lim="800000"/>
            <a:headEnd/>
            <a:tailEnd/>
          </a:ln>
        </p:spPr>
      </p:sp>
      <p:sp>
        <p:nvSpPr>
          <p:cNvPr id="4403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Bei dieser Trocknung wird nur die Feuchte geregelt. Und zwar so lange, wie es das Schwinden der Formlinge erfordert. Nach dem Schwindungsende kann auch bei dieser Art der Trocknung Feuchte abgebaut werden.</a:t>
            </a:r>
          </a:p>
          <a:p>
            <a:pPr>
              <a:spcBef>
                <a:spcPct val="0"/>
              </a:spcBef>
            </a:pPr>
            <a:endParaRPr lang="de-DE" smtClean="0"/>
          </a:p>
          <a:p>
            <a:pPr>
              <a:spcBef>
                <a:spcPct val="0"/>
              </a:spcBef>
            </a:pPr>
            <a:r>
              <a:rPr lang="de-DE" smtClean="0"/>
              <a:t>Die obere Temperaturkurve zeigt eine Trocknung in der warmen Jahreszeit. Die untere Kurve ist aus einer kälteren Jahreszeit. Man sieht jeweils den Anstieg tagsüber und die Absenkung in der Nacht.</a:t>
            </a:r>
          </a:p>
        </p:txBody>
      </p:sp>
      <p:sp>
        <p:nvSpPr>
          <p:cNvPr id="4403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018BCA-3E24-450A-ACA0-F368D05F7935}" type="slidenum">
              <a:rPr lang="de-DE"/>
              <a:pPr fontAlgn="base">
                <a:spcBef>
                  <a:spcPct val="0"/>
                </a:spcBef>
                <a:spcAft>
                  <a:spcPct val="0"/>
                </a:spcAft>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p:cNvSpPr>
          <p:nvPr>
            <p:ph type="sldImg"/>
          </p:nvPr>
        </p:nvSpPr>
        <p:spPr bwMode="auto">
          <a:noFill/>
          <a:ln>
            <a:solidFill>
              <a:srgbClr val="000000"/>
            </a:solidFill>
            <a:miter lim="800000"/>
            <a:headEnd/>
            <a:tailEnd/>
          </a:ln>
        </p:spPr>
      </p:sp>
      <p:sp>
        <p:nvSpPr>
          <p:cNvPr id="4608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Auf dem Computerausdruck sieht das dann so aus.</a:t>
            </a:r>
          </a:p>
          <a:p>
            <a:pPr>
              <a:spcBef>
                <a:spcPct val="0"/>
              </a:spcBef>
            </a:pPr>
            <a:endParaRPr lang="de-DE" smtClean="0"/>
          </a:p>
          <a:p>
            <a:pPr>
              <a:spcBef>
                <a:spcPct val="0"/>
              </a:spcBef>
            </a:pPr>
            <a:r>
              <a:rPr lang="de-DE" smtClean="0"/>
              <a:t>Interessant zu sehen: Die geregelte Feuchte im Trockner und die relative Feuchte der Umgebung.</a:t>
            </a:r>
          </a:p>
        </p:txBody>
      </p:sp>
      <p:sp>
        <p:nvSpPr>
          <p:cNvPr id="4608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3B0145-B0CF-4B49-9AD5-05ECB1870DE2}" type="slidenum">
              <a:rPr lang="de-DE"/>
              <a:pPr fontAlgn="base">
                <a:spcBef>
                  <a:spcPct val="0"/>
                </a:spcBef>
                <a:spcAft>
                  <a:spcPct val="0"/>
                </a:spcAft>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p:cNvSpPr>
            <a:spLocks noGrp="1" noRot="1" noChangeAspect="1"/>
          </p:cNvSpPr>
          <p:nvPr>
            <p:ph type="sldImg"/>
          </p:nvPr>
        </p:nvSpPr>
        <p:spPr bwMode="auto">
          <a:noFill/>
          <a:ln>
            <a:solidFill>
              <a:srgbClr val="000000"/>
            </a:solidFill>
            <a:miter lim="800000"/>
            <a:headEnd/>
            <a:tailEnd/>
          </a:ln>
        </p:spPr>
      </p:sp>
      <p:sp>
        <p:nvSpPr>
          <p:cNvPr id="4813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Das ist die Kombination aus Großvaters Freiluftrockner mit moderner Verfahrenstechnik.</a:t>
            </a:r>
          </a:p>
        </p:txBody>
      </p:sp>
      <p:sp>
        <p:nvSpPr>
          <p:cNvPr id="4813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A9219D-37AF-4865-8924-401E8B98D7E5}" type="slidenum">
              <a:rPr lang="de-DE"/>
              <a:pPr fontAlgn="base">
                <a:spcBef>
                  <a:spcPct val="0"/>
                </a:spcBef>
                <a:spcAft>
                  <a:spcPct val="0"/>
                </a:spcAft>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bildplatzhalter 1"/>
          <p:cNvSpPr>
            <a:spLocks noGrp="1" noRot="1" noChangeAspect="1"/>
          </p:cNvSpPr>
          <p:nvPr>
            <p:ph type="sldImg"/>
          </p:nvPr>
        </p:nvSpPr>
        <p:spPr bwMode="auto">
          <a:noFill/>
          <a:ln>
            <a:solidFill>
              <a:srgbClr val="000000"/>
            </a:solidFill>
            <a:miter lim="800000"/>
            <a:headEnd/>
            <a:tailEnd/>
          </a:ln>
        </p:spPr>
      </p:sp>
      <p:sp>
        <p:nvSpPr>
          <p:cNvPr id="5017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Text, wie er auf der Folie ist vortragen.</a:t>
            </a:r>
          </a:p>
        </p:txBody>
      </p:sp>
      <p:sp>
        <p:nvSpPr>
          <p:cNvPr id="5017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B3AD77-70DE-4B09-B2DE-FD2F7D2C82AA}" type="slidenum">
              <a:rPr lang="de-DE"/>
              <a:pPr fontAlgn="base">
                <a:spcBef>
                  <a:spcPct val="0"/>
                </a:spcBef>
                <a:spcAft>
                  <a:spcPct val="0"/>
                </a:spcAft>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p:cNvSpPr>
            <a:spLocks noGrp="1" noRot="1" noChangeAspect="1"/>
          </p:cNvSpPr>
          <p:nvPr>
            <p:ph type="sldImg"/>
          </p:nvPr>
        </p:nvSpPr>
        <p:spPr bwMode="auto">
          <a:noFill/>
          <a:ln>
            <a:solidFill>
              <a:srgbClr val="000000"/>
            </a:solidFill>
            <a:miter lim="800000"/>
            <a:headEnd/>
            <a:tailEnd/>
          </a:ln>
        </p:spPr>
      </p:sp>
      <p:sp>
        <p:nvSpPr>
          <p:cNvPr id="5222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Wie bereits erwähnt, ist es wichtig während der Schwindung die Feuchte zu regeln. Das geht nur in einem abgeschlossenen System, bei dem der Luftaustausch gezielt geregelt wird. </a:t>
            </a:r>
          </a:p>
          <a:p>
            <a:pPr>
              <a:spcBef>
                <a:spcPct val="0"/>
              </a:spcBef>
            </a:pPr>
            <a:endParaRPr lang="de-DE" smtClean="0"/>
          </a:p>
          <a:p>
            <a:pPr>
              <a:spcBef>
                <a:spcPct val="0"/>
              </a:spcBef>
            </a:pPr>
            <a:r>
              <a:rPr lang="de-DE" smtClean="0"/>
              <a:t>Insofern muss ein solcher Trockner einen geschlossenen Bereich haben. Nach dem Schwindungsende ist ein Gehäuse eher ungünstig, denn jetzt geht es darum, einen sehr hohen Luftaustausch herzustellen. Das geht am ehesten in einem Freiluftbereich, in dem allerdings eine sehr starke Luftumwälzung herrschen muss.</a:t>
            </a:r>
          </a:p>
          <a:p>
            <a:pPr>
              <a:spcBef>
                <a:spcPct val="0"/>
              </a:spcBef>
            </a:pPr>
            <a:endParaRPr lang="de-DE" smtClean="0"/>
          </a:p>
          <a:p>
            <a:pPr>
              <a:spcBef>
                <a:spcPct val="0"/>
              </a:spcBef>
            </a:pPr>
            <a:r>
              <a:rPr lang="de-DE" smtClean="0"/>
              <a:t>Ein Kammertrockner hätte, ähnlich wie bei dem hier gezeigten Durchlauftrockner, einen Bereich mit dicht schließenden Kammern und einen Freiluftbereich, in den die Formlinge nach Ende der Schwindung gebracht werden. Dort werden sie zu Ende getrocknet.</a:t>
            </a:r>
          </a:p>
        </p:txBody>
      </p:sp>
      <p:sp>
        <p:nvSpPr>
          <p:cNvPr id="5222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FAE87B-BF21-4242-AD8B-55AF7EB33E50}" type="slidenum">
              <a:rPr lang="de-DE"/>
              <a:pPr fontAlgn="base">
                <a:spcBef>
                  <a:spcPct val="0"/>
                </a:spcBef>
                <a:spcAft>
                  <a:spcPct val="0"/>
                </a:spcAft>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p:spPr>
      </p:sp>
      <p:sp>
        <p:nvSpPr>
          <p:cNvPr id="5427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5427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871A2-EE80-4752-A540-BAAC30876602}" type="slidenum">
              <a:rPr lang="de-DE"/>
              <a:pPr fontAlgn="base">
                <a:spcBef>
                  <a:spcPct val="0"/>
                </a:spcBef>
                <a:spcAft>
                  <a:spcPct val="0"/>
                </a:spcAft>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p:cNvSpPr>
          <p:nvPr>
            <p:ph type="sldImg"/>
          </p:nvPr>
        </p:nvSpPr>
        <p:spPr bwMode="auto">
          <a:noFill/>
          <a:ln>
            <a:solidFill>
              <a:srgbClr val="000000"/>
            </a:solidFill>
            <a:miter lim="800000"/>
            <a:headEnd/>
            <a:tailEnd/>
          </a:ln>
        </p:spPr>
      </p:sp>
      <p:sp>
        <p:nvSpPr>
          <p:cNvPr id="19458" name="Notizenplatzhalter 2"/>
          <p:cNvSpPr>
            <a:spLocks noGrp="1"/>
          </p:cNvSpPr>
          <p:nvPr>
            <p:ph type="body" idx="1"/>
          </p:nvPr>
        </p:nvSpPr>
        <p:spPr bwMode="auto">
          <a:xfrm>
            <a:off x="714375" y="4357688"/>
            <a:ext cx="5486400" cy="4114800"/>
          </a:xfrm>
          <a:noFill/>
        </p:spPr>
        <p:txBody>
          <a:bodyPr wrap="square" numCol="1" anchor="t" anchorCtr="0" compatLnSpc="1">
            <a:prstTxWarp prst="textNoShape">
              <a:avLst/>
            </a:prstTxWarp>
          </a:bodyPr>
          <a:lstStyle/>
          <a:p>
            <a:pPr>
              <a:spcBef>
                <a:spcPct val="0"/>
              </a:spcBef>
            </a:pPr>
            <a:r>
              <a:rPr lang="en-GB" sz="1800" smtClean="0"/>
              <a:t>Bevor ich mit meinem Vortrag über das ChoriTherm-Trocknungsverfahren beginne, will ich Ihnen kurz die Firma Novokeram vorstellen.</a:t>
            </a:r>
          </a:p>
          <a:p>
            <a:pPr>
              <a:spcBef>
                <a:spcPct val="0"/>
              </a:spcBef>
            </a:pPr>
            <a:endParaRPr lang="en-GB" sz="1800" smtClean="0"/>
          </a:p>
          <a:p>
            <a:pPr>
              <a:spcBef>
                <a:spcPct val="0"/>
              </a:spcBef>
            </a:pPr>
            <a:r>
              <a:rPr lang="en-GB" sz="1800" smtClean="0"/>
              <a:t>Max Wagner gründete unsere Firma im Jahr 1961 und führte sie bis 1987. Dann übergab er an seinen Sohn Christian Wagner, der das Unternehmen als Inhaber und Geschäftsführer bis heute leitet.</a:t>
            </a:r>
          </a:p>
          <a:p>
            <a:pPr>
              <a:spcBef>
                <a:spcPct val="0"/>
              </a:spcBef>
            </a:pPr>
            <a:endParaRPr lang="en-GB" sz="1800" smtClean="0"/>
          </a:p>
          <a:p>
            <a:pPr>
              <a:spcBef>
                <a:spcPct val="0"/>
              </a:spcBef>
            </a:pPr>
            <a:r>
              <a:rPr lang="en-GB" sz="1800" smtClean="0"/>
              <a:t>Seit 1970 baut Novokeram nur noch Trockner. Seit 1982 ist Novokeram auch in Asien stark vertreten. </a:t>
            </a:r>
          </a:p>
          <a:p>
            <a:pPr>
              <a:spcBef>
                <a:spcPct val="0"/>
              </a:spcBef>
            </a:pPr>
            <a:endParaRPr lang="en-GB" sz="1800" smtClean="0"/>
          </a:p>
          <a:p>
            <a:pPr>
              <a:spcBef>
                <a:spcPct val="0"/>
              </a:spcBef>
            </a:pPr>
            <a:r>
              <a:rPr lang="en-GB" sz="1800" smtClean="0"/>
              <a:t>Novokeram hält 30 % der Gesellschaftsanteile des Keramikanlagenbauers Tecton.</a:t>
            </a:r>
          </a:p>
        </p:txBody>
      </p:sp>
      <p:sp>
        <p:nvSpPr>
          <p:cNvPr id="1945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810164-5A1E-45E2-B02F-6DF19AAD1D7A}" type="slidenum">
              <a:rPr lang="de-DE">
                <a:cs typeface="Arial" charset="0"/>
              </a:rPr>
              <a:pPr fontAlgn="base">
                <a:spcBef>
                  <a:spcPct val="0"/>
                </a:spcBef>
                <a:spcAft>
                  <a:spcPct val="0"/>
                </a:spcAft>
              </a:pPr>
              <a:t>2</a:t>
            </a:fld>
            <a:endParaRPr lang="de-DE">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lienbildplatzhalter 1"/>
          <p:cNvSpPr>
            <a:spLocks noGrp="1" noRot="1" noChangeAspect="1"/>
          </p:cNvSpPr>
          <p:nvPr>
            <p:ph type="sldImg"/>
          </p:nvPr>
        </p:nvSpPr>
        <p:spPr bwMode="auto">
          <a:noFill/>
          <a:ln>
            <a:solidFill>
              <a:srgbClr val="000000"/>
            </a:solidFill>
            <a:miter lim="800000"/>
            <a:headEnd/>
            <a:tailEnd/>
          </a:ln>
        </p:spPr>
      </p:sp>
      <p:sp>
        <p:nvSpPr>
          <p:cNvPr id="5632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Hier nun einige Beispiele aus vielen Trocknungsversuchen im Maßstab 1:1, die Novokeram in den Jahren 2007 und 2008 vorgenommen hat.</a:t>
            </a:r>
          </a:p>
          <a:p>
            <a:pPr>
              <a:spcBef>
                <a:spcPct val="0"/>
              </a:spcBef>
            </a:pPr>
            <a:endParaRPr lang="de-DE" smtClean="0"/>
          </a:p>
          <a:p>
            <a:pPr>
              <a:spcBef>
                <a:spcPct val="0"/>
              </a:spcBef>
            </a:pPr>
            <a:r>
              <a:rPr lang="de-DE" smtClean="0"/>
              <a:t>Porosierte Mauerziegel mit einem Lochanteil von mehr als 30 % lassen sich in der Regel in ca. 2 Tagen auf eine Restfeuchte von 5 % austrocknen, wenn die Lufttemperatur nicht niedriger als 10 °C ist.</a:t>
            </a:r>
          </a:p>
          <a:p>
            <a:pPr>
              <a:spcBef>
                <a:spcPct val="0"/>
              </a:spcBef>
            </a:pPr>
            <a:endParaRPr lang="de-DE" smtClean="0"/>
          </a:p>
          <a:p>
            <a:pPr>
              <a:spcBef>
                <a:spcPct val="0"/>
              </a:spcBef>
            </a:pPr>
            <a:endParaRPr lang="de-DE" smtClean="0"/>
          </a:p>
        </p:txBody>
      </p:sp>
      <p:sp>
        <p:nvSpPr>
          <p:cNvPr id="5632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ED8A59-6A7F-497D-978F-17927D8ED53A}" type="slidenum">
              <a:rPr lang="de-DE"/>
              <a:pPr fontAlgn="base">
                <a:spcBef>
                  <a:spcPct val="0"/>
                </a:spcBef>
                <a:spcAft>
                  <a:spcPct val="0"/>
                </a:spcAft>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p:cNvSpPr>
            <a:spLocks noGrp="1" noRot="1" noChangeAspect="1"/>
          </p:cNvSpPr>
          <p:nvPr>
            <p:ph type="sldImg"/>
          </p:nvPr>
        </p:nvSpPr>
        <p:spPr bwMode="auto">
          <a:noFill/>
          <a:ln>
            <a:solidFill>
              <a:srgbClr val="000000"/>
            </a:solidFill>
            <a:miter lim="800000"/>
            <a:headEnd/>
            <a:tailEnd/>
          </a:ln>
        </p:spPr>
      </p:sp>
      <p:sp>
        <p:nvSpPr>
          <p:cNvPr id="583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Dachziegel sind nahezu alle, unabhängig vom Rohstoff, innerhalb von 2 Tagen auf 5 % Restfeuchte auszutrocknen. Bei drei bis dreieinhalb Tagen Trockenzeit kann man ca. 3 % Restfeuchte erreichen.</a:t>
            </a:r>
          </a:p>
        </p:txBody>
      </p:sp>
      <p:sp>
        <p:nvSpPr>
          <p:cNvPr id="583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BEE463-0603-4B8D-84FB-570670990D9C}" type="slidenum">
              <a:rPr lang="de-DE"/>
              <a:pPr fontAlgn="base">
                <a:spcBef>
                  <a:spcPct val="0"/>
                </a:spcBef>
                <a:spcAft>
                  <a:spcPct val="0"/>
                </a:spcAft>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p:cNvSpPr>
            <a:spLocks noGrp="1" noRot="1" noChangeAspect="1"/>
          </p:cNvSpPr>
          <p:nvPr>
            <p:ph type="sldImg"/>
          </p:nvPr>
        </p:nvSpPr>
        <p:spPr bwMode="auto">
          <a:noFill/>
          <a:ln>
            <a:solidFill>
              <a:srgbClr val="000000"/>
            </a:solidFill>
            <a:miter lim="800000"/>
            <a:headEnd/>
            <a:tailEnd/>
          </a:ln>
        </p:spPr>
      </p:sp>
      <p:sp>
        <p:nvSpPr>
          <p:cNvPr id="6041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Man sieht das auch an diesem Versuch.</a:t>
            </a:r>
          </a:p>
        </p:txBody>
      </p:sp>
      <p:sp>
        <p:nvSpPr>
          <p:cNvPr id="6041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A4E94C-1524-4E44-A230-3C4115E6E471}" type="slidenum">
              <a:rPr lang="de-DE"/>
              <a:pPr fontAlgn="base">
                <a:spcBef>
                  <a:spcPct val="0"/>
                </a:spcBef>
                <a:spcAft>
                  <a:spcPct val="0"/>
                </a:spcAft>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lienbildplatzhalter 1"/>
          <p:cNvSpPr>
            <a:spLocks noGrp="1" noRot="1" noChangeAspect="1"/>
          </p:cNvSpPr>
          <p:nvPr>
            <p:ph type="sldImg"/>
          </p:nvPr>
        </p:nvSpPr>
        <p:spPr bwMode="auto">
          <a:noFill/>
          <a:ln>
            <a:solidFill>
              <a:srgbClr val="000000"/>
            </a:solidFill>
            <a:miter lim="800000"/>
            <a:headEnd/>
            <a:tailEnd/>
          </a:ln>
        </p:spPr>
      </p:sp>
      <p:sp>
        <p:nvSpPr>
          <p:cNvPr id="6246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Sogar, wenn es außerhalb des Werkes in Strömen regnet ist eine Trocknung möglich. In drei Tagen auf 4,4 % Restfeuchte bei einer tropischen Temperatur von ca. 30 °C.</a:t>
            </a:r>
          </a:p>
        </p:txBody>
      </p:sp>
      <p:sp>
        <p:nvSpPr>
          <p:cNvPr id="6246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88E47-2639-448D-BEB8-1339FE088A2C}" type="slidenum">
              <a:rPr lang="de-DE"/>
              <a:pPr fontAlgn="base">
                <a:spcBef>
                  <a:spcPct val="0"/>
                </a:spcBef>
                <a:spcAft>
                  <a:spcPct val="0"/>
                </a:spcAft>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bildplatzhalter 1"/>
          <p:cNvSpPr>
            <a:spLocks noGrp="1" noRot="1" noChangeAspect="1"/>
          </p:cNvSpPr>
          <p:nvPr>
            <p:ph type="sldImg"/>
          </p:nvPr>
        </p:nvSpPr>
        <p:spPr bwMode="auto">
          <a:noFill/>
          <a:ln>
            <a:solidFill>
              <a:srgbClr val="000000"/>
            </a:solidFill>
            <a:miter lim="800000"/>
            <a:headEnd/>
            <a:tailEnd/>
          </a:ln>
        </p:spPr>
      </p:sp>
      <p:sp>
        <p:nvSpPr>
          <p:cNvPr id="6553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So sieht das dann auf dem Klima-Ausdruck aus.</a:t>
            </a:r>
          </a:p>
        </p:txBody>
      </p:sp>
      <p:sp>
        <p:nvSpPr>
          <p:cNvPr id="6553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5F82B8-E856-46A2-A7A7-CC5719C613FF}" type="slidenum">
              <a:rPr lang="de-DE"/>
              <a:pPr fontAlgn="base">
                <a:spcBef>
                  <a:spcPct val="0"/>
                </a:spcBef>
                <a:spcAft>
                  <a:spcPct val="0"/>
                </a:spcAft>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lienbildplatzhalter 1"/>
          <p:cNvSpPr>
            <a:spLocks noGrp="1" noRot="1" noChangeAspect="1"/>
          </p:cNvSpPr>
          <p:nvPr>
            <p:ph type="sldImg"/>
          </p:nvPr>
        </p:nvSpPr>
        <p:spPr bwMode="auto">
          <a:noFill/>
          <a:ln>
            <a:solidFill>
              <a:srgbClr val="000000"/>
            </a:solidFill>
            <a:miter lim="800000"/>
            <a:headEnd/>
            <a:tailEnd/>
          </a:ln>
        </p:spPr>
      </p:sp>
      <p:sp>
        <p:nvSpPr>
          <p:cNvPr id="6758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Text vortragen, wie er auf der Folie steht.</a:t>
            </a:r>
          </a:p>
        </p:txBody>
      </p:sp>
      <p:sp>
        <p:nvSpPr>
          <p:cNvPr id="6758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DFDFC7-A7C2-4C7D-A054-50E830745221}" type="slidenum">
              <a:rPr lang="de-DE"/>
              <a:pPr fontAlgn="base">
                <a:spcBef>
                  <a:spcPct val="0"/>
                </a:spcBef>
                <a:spcAft>
                  <a:spcPct val="0"/>
                </a:spcAft>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lienbildplatzhalter 1"/>
          <p:cNvSpPr>
            <a:spLocks noGrp="1" noRot="1" noChangeAspect="1"/>
          </p:cNvSpPr>
          <p:nvPr>
            <p:ph type="sldImg"/>
          </p:nvPr>
        </p:nvSpPr>
        <p:spPr bwMode="auto">
          <a:noFill/>
          <a:ln>
            <a:solidFill>
              <a:srgbClr val="000000"/>
            </a:solidFill>
            <a:miter lim="800000"/>
            <a:headEnd/>
            <a:tailEnd/>
          </a:ln>
        </p:spPr>
      </p:sp>
      <p:sp>
        <p:nvSpPr>
          <p:cNvPr id="6963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Text auf der Folie vortragen …</a:t>
            </a:r>
          </a:p>
        </p:txBody>
      </p:sp>
      <p:sp>
        <p:nvSpPr>
          <p:cNvPr id="6963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E2C782-FE93-467D-BCE5-70E98C4A3FEA}" type="slidenum">
              <a:rPr lang="de-DE"/>
              <a:pPr fontAlgn="base">
                <a:spcBef>
                  <a:spcPct val="0"/>
                </a:spcBef>
                <a:spcAft>
                  <a:spcPct val="0"/>
                </a:spcAft>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Bei diesen sogenannten Ventilationsziegeln hat unser Kunde in Surabaya immer um die 50 % Ausschuss. Beim ChoriTherm-Test waren sie alle gut.</a:t>
            </a:r>
          </a:p>
        </p:txBody>
      </p:sp>
      <p:sp>
        <p:nvSpPr>
          <p:cNvPr id="7168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DB3217-25E8-4C15-8C51-F992F3CAE20A}" type="slidenum">
              <a:rPr lang="de-DE"/>
              <a:pPr fontAlgn="base">
                <a:spcBef>
                  <a:spcPct val="0"/>
                </a:spcBef>
                <a:spcAft>
                  <a:spcPct val="0"/>
                </a:spcAft>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lienbildplatzhalter 1"/>
          <p:cNvSpPr>
            <a:spLocks noGrp="1" noRot="1" noChangeAspect="1"/>
          </p:cNvSpPr>
          <p:nvPr>
            <p:ph type="sldImg"/>
          </p:nvPr>
        </p:nvSpPr>
        <p:spPr bwMode="auto">
          <a:noFill/>
          <a:ln>
            <a:solidFill>
              <a:srgbClr val="000000"/>
            </a:solidFill>
            <a:miter lim="800000"/>
            <a:headEnd/>
            <a:tailEnd/>
          </a:ln>
        </p:spPr>
      </p:sp>
      <p:sp>
        <p:nvSpPr>
          <p:cNvPr id="7475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2000" smtClean="0"/>
              <a:t>Auch bei Sanitärporzellan übt die ChoriTherm-Trocknung einen sehr günstigen Einfluss auf die Qualität aus. Mittelgroße WCs können ebenfalls in 2 Tagen auf ca. 5 % Restfeuchte ausgetrocknet werden. </a:t>
            </a:r>
          </a:p>
        </p:txBody>
      </p:sp>
      <p:sp>
        <p:nvSpPr>
          <p:cNvPr id="7475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EE767D-B579-4EB6-B338-40E647341308}" type="slidenum">
              <a:rPr lang="de-DE"/>
              <a:pPr fontAlgn="base">
                <a:spcBef>
                  <a:spcPct val="0"/>
                </a:spcBef>
                <a:spcAft>
                  <a:spcPct val="0"/>
                </a:spcAft>
              </a:pPr>
              <a:t>29</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lienbildplatzhalter 1"/>
          <p:cNvSpPr>
            <a:spLocks noGrp="1" noRot="1" noChangeAspect="1"/>
          </p:cNvSpPr>
          <p:nvPr>
            <p:ph type="sldImg"/>
          </p:nvPr>
        </p:nvSpPr>
        <p:spPr bwMode="auto">
          <a:noFill/>
          <a:ln>
            <a:solidFill>
              <a:srgbClr val="000000"/>
            </a:solidFill>
            <a:miter lim="800000"/>
            <a:headEnd/>
            <a:tailEnd/>
          </a:ln>
        </p:spPr>
      </p:sp>
      <p:sp>
        <p:nvSpPr>
          <p:cNvPr id="7680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Man sieht hier die zum Teils sehr komplizierte Geometrie von Produkten aus Sanitärporzellan.</a:t>
            </a:r>
          </a:p>
        </p:txBody>
      </p:sp>
      <p:sp>
        <p:nvSpPr>
          <p:cNvPr id="7680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C52166-D0EA-4ED3-8B82-22624A045417}" type="slidenum">
              <a:rPr lang="de-DE"/>
              <a:pPr fontAlgn="base">
                <a:spcBef>
                  <a:spcPct val="0"/>
                </a:spcBef>
                <a:spcAft>
                  <a:spcPct val="0"/>
                </a:spcAft>
              </a:pPr>
              <a:t>30</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p:cNvSpPr>
          <p:nvPr>
            <p:ph type="sldImg"/>
          </p:nvPr>
        </p:nvSpPr>
        <p:spPr bwMode="auto">
          <a:noFill/>
          <a:ln>
            <a:solidFill>
              <a:srgbClr val="000000"/>
            </a:solidFill>
            <a:miter lim="800000"/>
            <a:headEnd/>
            <a:tailEnd/>
          </a:ln>
        </p:spPr>
      </p:sp>
      <p:sp>
        <p:nvSpPr>
          <p:cNvPr id="2150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2000" smtClean="0"/>
              <a:t>Novokeram baut Trocknungsanlagen für folgende keramischen Produkte ...</a:t>
            </a:r>
          </a:p>
        </p:txBody>
      </p:sp>
      <p:sp>
        <p:nvSpPr>
          <p:cNvPr id="2150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6AE069-6BF4-4395-BB2B-335D5332AD5E}" type="slidenum">
              <a:rPr lang="de-DE">
                <a:cs typeface="Arial" charset="0"/>
              </a:rPr>
              <a:pPr fontAlgn="base">
                <a:spcBef>
                  <a:spcPct val="0"/>
                </a:spcBef>
                <a:spcAft>
                  <a:spcPct val="0"/>
                </a:spcAft>
              </a:pPr>
              <a:t>3</a:t>
            </a:fld>
            <a:endParaRPr lang="de-DE">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579DA8-FEDE-4FAE-B0C6-FD49E9797B16}" type="slidenum">
              <a:rPr lang="de-DE"/>
              <a:pPr fontAlgn="base">
                <a:spcBef>
                  <a:spcPct val="0"/>
                </a:spcBef>
                <a:spcAft>
                  <a:spcPct val="0"/>
                </a:spcAft>
              </a:pPr>
              <a:t>31</a:t>
            </a:fld>
            <a:endParaRPr lang="de-DE"/>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Hier die Merkmale der ChoriTherm-Trocknung noch einmal zusammengefaßt:</a:t>
            </a:r>
          </a:p>
          <a:p>
            <a:pPr>
              <a:spcBef>
                <a:spcPct val="0"/>
              </a:spcBef>
            </a:pPr>
            <a:r>
              <a:rPr lang="de-DE" smtClean="0"/>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lienbildplatzhalter 1"/>
          <p:cNvSpPr>
            <a:spLocks noGrp="1" noRot="1" noChangeAspect="1"/>
          </p:cNvSpPr>
          <p:nvPr>
            <p:ph type="sldImg"/>
          </p:nvPr>
        </p:nvSpPr>
        <p:spPr bwMode="auto">
          <a:noFill/>
          <a:ln>
            <a:solidFill>
              <a:srgbClr val="000000"/>
            </a:solidFill>
            <a:miter lim="800000"/>
            <a:headEnd/>
            <a:tailEnd/>
          </a:ln>
        </p:spPr>
      </p:sp>
      <p:sp>
        <p:nvSpPr>
          <p:cNvPr id="8089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Was aber mit der Abwärme vom Ofen?</a:t>
            </a:r>
          </a:p>
          <a:p>
            <a:pPr>
              <a:spcBef>
                <a:spcPct val="0"/>
              </a:spcBef>
            </a:pPr>
            <a:endParaRPr lang="de-DE" smtClean="0"/>
          </a:p>
          <a:p>
            <a:pPr>
              <a:spcBef>
                <a:spcPct val="0"/>
              </a:spcBef>
            </a:pPr>
            <a:r>
              <a:rPr lang="de-DE" smtClean="0"/>
              <a:t>In der Regel liefern konventionelle Öfen erhebliche Mengen an Abwärme zum Trockner.</a:t>
            </a:r>
          </a:p>
        </p:txBody>
      </p:sp>
      <p:sp>
        <p:nvSpPr>
          <p:cNvPr id="8089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DE9CEF-F990-4AA0-955D-0C6478A72791}" type="slidenum">
              <a:rPr lang="de-DE"/>
              <a:pPr fontAlgn="base">
                <a:spcBef>
                  <a:spcPct val="0"/>
                </a:spcBef>
                <a:spcAft>
                  <a:spcPct val="0"/>
                </a:spcAft>
              </a:pPr>
              <a:t>32</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lienbildplatzhalter 1"/>
          <p:cNvSpPr>
            <a:spLocks noGrp="1" noRot="1" noChangeAspect="1"/>
          </p:cNvSpPr>
          <p:nvPr>
            <p:ph type="sldImg"/>
          </p:nvPr>
        </p:nvSpPr>
        <p:spPr bwMode="auto">
          <a:noFill/>
          <a:ln>
            <a:solidFill>
              <a:srgbClr val="000000"/>
            </a:solidFill>
            <a:miter lim="800000"/>
            <a:headEnd/>
            <a:tailEnd/>
          </a:ln>
        </p:spPr>
      </p:sp>
      <p:sp>
        <p:nvSpPr>
          <p:cNvPr id="8294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Text wie auf der Folie vortragen</a:t>
            </a:r>
          </a:p>
        </p:txBody>
      </p:sp>
      <p:sp>
        <p:nvSpPr>
          <p:cNvPr id="8294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153E8F-13A4-4AD7-BEC3-A45380E4B88E}" type="slidenum">
              <a:rPr lang="de-DE"/>
              <a:pPr fontAlgn="base">
                <a:spcBef>
                  <a:spcPct val="0"/>
                </a:spcBef>
                <a:spcAft>
                  <a:spcPct val="0"/>
                </a:spcAft>
              </a:pPr>
              <a:t>33</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lienbildplatzhalter 1"/>
          <p:cNvSpPr>
            <a:spLocks noGrp="1" noRot="1" noChangeAspect="1"/>
          </p:cNvSpPr>
          <p:nvPr>
            <p:ph type="sldImg"/>
          </p:nvPr>
        </p:nvSpPr>
        <p:spPr bwMode="auto">
          <a:noFill/>
          <a:ln>
            <a:solidFill>
              <a:srgbClr val="000000"/>
            </a:solidFill>
            <a:miter lim="800000"/>
            <a:headEnd/>
            <a:tailEnd/>
          </a:ln>
        </p:spPr>
      </p:sp>
      <p:sp>
        <p:nvSpPr>
          <p:cNvPr id="8499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Der Grund für die hohen Mengen an Abwärme von Öfen ist:</a:t>
            </a:r>
          </a:p>
        </p:txBody>
      </p:sp>
      <p:sp>
        <p:nvSpPr>
          <p:cNvPr id="8499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34E8B8-FF80-4E42-8B98-829DBD1428D7}" type="slidenum">
              <a:rPr lang="de-DE"/>
              <a:pPr fontAlgn="base">
                <a:spcBef>
                  <a:spcPct val="0"/>
                </a:spcBef>
                <a:spcAft>
                  <a:spcPct val="0"/>
                </a:spcAft>
              </a:pPr>
              <a:t>34</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Folienbildplatzhalter 1"/>
          <p:cNvSpPr>
            <a:spLocks noGrp="1" noRot="1" noChangeAspect="1"/>
          </p:cNvSpPr>
          <p:nvPr>
            <p:ph type="sldImg"/>
          </p:nvPr>
        </p:nvSpPr>
        <p:spPr bwMode="auto">
          <a:noFill/>
          <a:ln>
            <a:solidFill>
              <a:srgbClr val="000000"/>
            </a:solidFill>
            <a:miter lim="800000"/>
            <a:headEnd/>
            <a:tailEnd/>
          </a:ln>
        </p:spPr>
      </p:sp>
      <p:sp>
        <p:nvSpPr>
          <p:cNvPr id="8704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Auf diesem Bild wurde eine Brennkurve mit der Darstellung des Energieeintrags einfach verlängert. Wir sind der Überzeugung, dass sich eine Verminderung der Aufheiz- und Abkühlgradienten positiv auf den Energieverbrauch auswirken würde. Dafür müsste der Ofen aber deutlich länger sein.</a:t>
            </a:r>
          </a:p>
          <a:p>
            <a:pPr>
              <a:spcBef>
                <a:spcPct val="0"/>
              </a:spcBef>
            </a:pPr>
            <a:endParaRPr lang="de-DE" smtClean="0"/>
          </a:p>
          <a:p>
            <a:pPr>
              <a:spcBef>
                <a:spcPct val="0"/>
              </a:spcBef>
            </a:pPr>
            <a:r>
              <a:rPr lang="de-DE" smtClean="0"/>
              <a:t>Die Techniker von Instalat, Keramischer Ofenbau, Lingl und Sacmi teilen unsere Auffassung.</a:t>
            </a:r>
          </a:p>
        </p:txBody>
      </p:sp>
      <p:sp>
        <p:nvSpPr>
          <p:cNvPr id="870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FD9227-D81E-46D4-A7E2-C2D8E3F26C9F}" type="slidenum">
              <a:rPr lang="de-DE"/>
              <a:pPr fontAlgn="base">
                <a:spcBef>
                  <a:spcPct val="0"/>
                </a:spcBef>
                <a:spcAft>
                  <a:spcPct val="0"/>
                </a:spcAft>
              </a:pPr>
              <a:t>35</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946BE5-E20D-49F2-95A6-47790860974C}" type="slidenum">
              <a:rPr lang="de-DE"/>
              <a:pPr fontAlgn="base">
                <a:spcBef>
                  <a:spcPct val="0"/>
                </a:spcBef>
                <a:spcAft>
                  <a:spcPct val="0"/>
                </a:spcAft>
              </a:pPr>
              <a:t>36</a:t>
            </a:fld>
            <a:endParaRPr lang="de-DE"/>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Bei neuen Anlagen lässt sich das ChoriTherm-Trocknungsverfahren natürlich leicht umsetzen. Auch seitens der Ofenbauer gibt es heutzutage interessante Konzepte für etwas längere Öfen mit wesentlich wendiger Energieverbrauch.</a:t>
            </a:r>
          </a:p>
          <a:p>
            <a:pPr>
              <a:spcBef>
                <a:spcPct val="0"/>
              </a:spcBef>
            </a:pPr>
            <a:endParaRPr lang="de-DE" smtClean="0"/>
          </a:p>
          <a:p>
            <a:pPr>
              <a:spcBef>
                <a:spcPct val="0"/>
              </a:spcBef>
            </a:pPr>
            <a:r>
              <a:rPr lang="de-DE" smtClean="0"/>
              <a:t>Aber wer baut heute schon eine neue Anlage?</a:t>
            </a:r>
          </a:p>
          <a:p>
            <a:pPr>
              <a:spcBef>
                <a:spcPct val="0"/>
              </a:spcBef>
            </a:pPr>
            <a:endParaRPr lang="de-DE" smtClean="0"/>
          </a:p>
          <a:p>
            <a:pPr>
              <a:spcBef>
                <a:spcPct val="0"/>
              </a:spcBef>
            </a:pPr>
            <a:r>
              <a:rPr lang="de-DE" smtClean="0"/>
              <a:t>Es muss auch gelingen, ChoriTherm dort einzusetzen, wo es konventionelle Öfen gibt, und trotzdem Energie zu einzusparen.</a:t>
            </a:r>
          </a:p>
          <a:p>
            <a:pPr>
              <a:spcBef>
                <a:spcPct val="0"/>
              </a:spcBef>
            </a:pPr>
            <a:endParaRPr lang="de-DE" smtClean="0"/>
          </a:p>
          <a:p>
            <a:pPr>
              <a:spcBef>
                <a:spcPct val="0"/>
              </a:spcBef>
            </a:pPr>
            <a:r>
              <a:rPr lang="de-DE" smtClean="0"/>
              <a:t>Hierzu haben wir einige Vorschläge: </a:t>
            </a:r>
            <a:r>
              <a:rPr lang="de-DE" i="1" smtClean="0"/>
              <a:t>nächste Folie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00942D1-E212-4C58-9345-7EA3C8EABB8C}" type="slidenum">
              <a:rPr lang="de-DE" sz="1200"/>
              <a:pPr algn="r"/>
              <a:t>37</a:t>
            </a:fld>
            <a:endParaRPr lang="de-DE" sz="1200"/>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de-DE" i="1" smtClean="0"/>
              <a:t>Hier muss die animierte Folie rein, die in meinem Wüzburg-Vortrag 2008 ist. Ich mache dann noch einen Text für diese Folie und dann ist der Vortrag fertig.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p:cNvSpPr>
          <p:nvPr>
            <p:ph type="sldImg"/>
          </p:nvPr>
        </p:nvSpPr>
        <p:spPr bwMode="auto">
          <a:noFill/>
          <a:ln>
            <a:solidFill>
              <a:srgbClr val="000000"/>
            </a:solidFill>
            <a:miter lim="800000"/>
            <a:headEnd/>
            <a:tailEnd/>
          </a:ln>
        </p:spPr>
      </p:sp>
      <p:sp>
        <p:nvSpPr>
          <p:cNvPr id="23554" name="Notizenplatzhalter 2"/>
          <p:cNvSpPr>
            <a:spLocks noGrp="1"/>
          </p:cNvSpPr>
          <p:nvPr>
            <p:ph type="body" idx="1"/>
          </p:nvPr>
        </p:nvSpPr>
        <p:spPr bwMode="auto">
          <a:noFill/>
        </p:spPr>
        <p:txBody>
          <a:bodyPr wrap="square" numCol="1" anchor="t" anchorCtr="0" compatLnSpc="1">
            <a:prstTxWarp prst="textNoShape">
              <a:avLst/>
            </a:prstTxWarp>
          </a:bodyPr>
          <a:lstStyle/>
          <a:p>
            <a:pPr eaLnBrk="0" hangingPunct="0"/>
            <a:r>
              <a:rPr lang="de-DE" smtClean="0"/>
              <a:t>Während Novokeram sich ausschließlich auf den Bau von Trocknungsanlagen konzentriert, bietet Tecton komplette Keramikanlagen (wie z. B. moderne Ziegelwerke) an. Dabei sind die Gesellschafter von Tecton gleichzeitig Lieferanten auf ihrem jeweiligen Spezialgebiet. Die Firma Instalat baut die Öfen, die Firma United Symbol liefert die Transport- und Verpackungsmaschinen.</a:t>
            </a:r>
          </a:p>
          <a:p>
            <a:pPr>
              <a:spcBef>
                <a:spcPct val="0"/>
              </a:spcBef>
            </a:pPr>
            <a:endParaRPr lang="de-DE" smtClean="0"/>
          </a:p>
        </p:txBody>
      </p:sp>
      <p:sp>
        <p:nvSpPr>
          <p:cNvPr id="2355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61F8D8-ED78-4825-A1FD-14F4520CFA96}" type="slidenum">
              <a:rPr lang="de-DE"/>
              <a:pPr fontAlgn="base">
                <a:spcBef>
                  <a:spcPct val="0"/>
                </a:spcBef>
                <a:spcAft>
                  <a:spcPct val="0"/>
                </a:spcAft>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p:cNvSpPr>
          <p:nvPr>
            <p:ph type="sldImg"/>
          </p:nvPr>
        </p:nvSpPr>
        <p:spPr bwMode="auto">
          <a:noFill/>
          <a:ln>
            <a:solidFill>
              <a:srgbClr val="000000"/>
            </a:solidFill>
            <a:miter lim="800000"/>
            <a:headEnd/>
            <a:tailEnd/>
          </a:ln>
        </p:spPr>
      </p:sp>
      <p:sp>
        <p:nvSpPr>
          <p:cNvPr id="2560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Den Namen unseres neuen Trocknungsverfahrens entlehnten wir aus dem Altgriechischen.</a:t>
            </a:r>
          </a:p>
          <a:p>
            <a:pPr>
              <a:spcBef>
                <a:spcPct val="0"/>
              </a:spcBef>
            </a:pPr>
            <a:endParaRPr lang="de-DE" smtClean="0"/>
          </a:p>
          <a:p>
            <a:pPr>
              <a:spcBef>
                <a:spcPct val="0"/>
              </a:spcBef>
            </a:pPr>
            <a:r>
              <a:rPr lang="de-DE" smtClean="0"/>
              <a:t>Dort heißt „choris“ ohne und „thermasia“ Wärme </a:t>
            </a:r>
            <a:r>
              <a:rPr lang="de-DE" i="1" smtClean="0"/>
              <a:t>(Betonung auf dem ersten „a“)</a:t>
            </a:r>
            <a:endParaRPr lang="de-DE" smtClean="0"/>
          </a:p>
          <a:p>
            <a:pPr>
              <a:spcBef>
                <a:spcPct val="0"/>
              </a:spcBef>
            </a:pPr>
            <a:endParaRPr lang="de-DE" smtClean="0"/>
          </a:p>
          <a:p>
            <a:pPr>
              <a:spcBef>
                <a:spcPct val="0"/>
              </a:spcBef>
            </a:pPr>
            <a:r>
              <a:rPr lang="de-DE" smtClean="0"/>
              <a:t>Dieser Name soll darauf hinweisen, dass wir über eine Art der Trocknung sprechen, die keine Energie aus fossilen Brennstoffen benötigt.</a:t>
            </a:r>
            <a:endParaRPr lang="de-DE" i="1" smtClean="0"/>
          </a:p>
        </p:txBody>
      </p:sp>
      <p:sp>
        <p:nvSpPr>
          <p:cNvPr id="2560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8EDEB4-8020-47EB-9AB6-A33EE2F85482}" type="slidenum">
              <a:rPr lang="de-DE"/>
              <a:pPr fontAlgn="base">
                <a:spcBef>
                  <a:spcPct val="0"/>
                </a:spcBef>
                <a:spcAft>
                  <a:spcPct val="0"/>
                </a:spcAft>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bwMode="auto">
          <a:noFill/>
          <a:ln>
            <a:solidFill>
              <a:srgbClr val="000000"/>
            </a:solidFill>
            <a:miter lim="800000"/>
            <a:headEnd/>
            <a:tailEnd/>
          </a:ln>
        </p:spPr>
      </p:sp>
      <p:sp>
        <p:nvSpPr>
          <p:cNvPr id="276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Die Idee für ein Umdenken auf dem Gebiet der Ziegeltrocknung kam mir (dem GF unserer Firma) in China. Dort gibt es noch sehr viele sehr Ziegelbetriebe, die mit einfachsten Mitteln produzieren.</a:t>
            </a:r>
          </a:p>
          <a:p>
            <a:pPr>
              <a:spcBef>
                <a:spcPct val="0"/>
              </a:spcBef>
            </a:pPr>
            <a:endParaRPr lang="de-DE" smtClean="0"/>
          </a:p>
        </p:txBody>
      </p:sp>
      <p:sp>
        <p:nvSpPr>
          <p:cNvPr id="276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276DA2-B3C5-487A-A738-1BBADCE34959}" type="slidenum">
              <a:rPr lang="de-DE"/>
              <a:pPr fontAlgn="base">
                <a:spcBef>
                  <a:spcPct val="0"/>
                </a:spcBef>
                <a:spcAft>
                  <a:spcPct val="0"/>
                </a:spcAft>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p:cNvSpPr>
          <p:nvPr>
            <p:ph type="sldImg"/>
          </p:nvPr>
        </p:nvSpPr>
        <p:spPr bwMode="auto">
          <a:noFill/>
          <a:ln>
            <a:solidFill>
              <a:srgbClr val="000000"/>
            </a:solidFill>
            <a:miter lim="800000"/>
            <a:headEnd/>
            <a:tailEnd/>
          </a:ln>
        </p:spPr>
      </p:sp>
      <p:sp>
        <p:nvSpPr>
          <p:cNvPr id="2969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Auf diesem kleinen Film sehen wir die Presse, das Abschneiden der Ziegel und den Transport zum Trocknen.</a:t>
            </a:r>
          </a:p>
        </p:txBody>
      </p:sp>
      <p:sp>
        <p:nvSpPr>
          <p:cNvPr id="2969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42D3F-5272-4A1E-9F7D-20DDE8171D5A}" type="slidenum">
              <a:rPr lang="de-DE"/>
              <a:pPr fontAlgn="base">
                <a:spcBef>
                  <a:spcPct val="0"/>
                </a:spcBef>
                <a:spcAft>
                  <a:spcPct val="0"/>
                </a:spcAft>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p:cNvSpPr>
          <p:nvPr>
            <p:ph type="sldImg"/>
          </p:nvPr>
        </p:nvSpPr>
        <p:spPr bwMode="auto">
          <a:noFill/>
          <a:ln>
            <a:solidFill>
              <a:srgbClr val="000000"/>
            </a:solidFill>
            <a:miter lim="800000"/>
            <a:headEnd/>
            <a:tailEnd/>
          </a:ln>
        </p:spPr>
      </p:sp>
      <p:sp>
        <p:nvSpPr>
          <p:cNvPr id="3174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Die Ziegel werden auf Karren auf große Freiflächen gebracht und dort aufgeschichtet.</a:t>
            </a:r>
          </a:p>
        </p:txBody>
      </p:sp>
      <p:sp>
        <p:nvSpPr>
          <p:cNvPr id="3174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091B19-73C3-4B07-ABE8-BB1DBCB00906}" type="slidenum">
              <a:rPr lang="de-DE"/>
              <a:pPr fontAlgn="base">
                <a:spcBef>
                  <a:spcPct val="0"/>
                </a:spcBef>
                <a:spcAft>
                  <a:spcPct val="0"/>
                </a:spcAft>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p:cNvSpPr>
          <p:nvPr>
            <p:ph type="sldImg"/>
          </p:nvPr>
        </p:nvSpPr>
        <p:spPr bwMode="auto">
          <a:noFill/>
          <a:ln>
            <a:solidFill>
              <a:srgbClr val="000000"/>
            </a:solidFill>
            <a:miter lim="800000"/>
            <a:headEnd/>
            <a:tailEnd/>
          </a:ln>
        </p:spPr>
      </p:sp>
      <p:sp>
        <p:nvSpPr>
          <p:cNvPr id="3379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Wie so oft, erledigen Frauen den schwersten Anteil an der Arbeit. Hier das Aufschichten der Ziegel. </a:t>
            </a:r>
          </a:p>
          <a:p>
            <a:pPr>
              <a:spcBef>
                <a:spcPct val="0"/>
              </a:spcBef>
            </a:pPr>
            <a:endParaRPr lang="de-DE" smtClean="0"/>
          </a:p>
          <a:p>
            <a:pPr>
              <a:spcBef>
                <a:spcPct val="0"/>
              </a:spcBef>
            </a:pPr>
            <a:r>
              <a:rPr lang="de-DE" smtClean="0"/>
              <a:t>Zuerst werden die Ziegel recht eng geschichtet und mit Strohmatten und Plastikplanen abgedeckt.</a:t>
            </a:r>
          </a:p>
        </p:txBody>
      </p:sp>
      <p:sp>
        <p:nvSpPr>
          <p:cNvPr id="3379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A16EE4-D92F-4637-838C-EF288EBAECC5}" type="slidenum">
              <a:rPr lang="de-DE"/>
              <a:pPr fontAlgn="base">
                <a:spcBef>
                  <a:spcPct val="0"/>
                </a:spcBef>
                <a:spcAft>
                  <a:spcPct val="0"/>
                </a:spcAft>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AFC7C68E-ABC9-4BF2-92B8-104AB42B4C90}" type="datetimeFigureOut">
              <a:rPr lang="de-DE"/>
              <a:pPr>
                <a:defRPr/>
              </a:pPr>
              <a:t>28.10.2009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22130F7-4C5B-49C6-82DC-8E94A8CB6BED}"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61612390-2B7F-4870-A2A0-625BF2078B13}" type="datetimeFigureOut">
              <a:rPr lang="de-DE"/>
              <a:pPr>
                <a:defRPr/>
              </a:pPr>
              <a:t>28.10.2009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596CDCC-3BFB-4BD5-B7E4-632810FCA23B}"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8770F5D2-806E-43E9-AE7E-78E1E6B05A75}" type="datetimeFigureOut">
              <a:rPr lang="de-DE"/>
              <a:pPr>
                <a:defRPr/>
              </a:pPr>
              <a:t>28.10.2009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AE19770-2FCC-4286-9A39-A2DC0BC8B6A8}"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a:xfrm>
            <a:off x="323850" y="6173788"/>
            <a:ext cx="6696075" cy="333375"/>
          </a:xfrm>
        </p:spPr>
        <p:txBody>
          <a:bodyPr/>
          <a:lstStyle>
            <a:lvl1pPr>
              <a:defRPr/>
            </a:lvl1pPr>
          </a:lstStyle>
          <a:p>
            <a:pPr>
              <a:defRPr/>
            </a:pPr>
            <a:r>
              <a:rPr lang="en-US"/>
              <a:t>*Novokeram Max Wagner GmbH  </a:t>
            </a:r>
            <a:r>
              <a:rPr lang="de-DE"/>
              <a:t>·  * Trocknungsverfahren zur Energieeinsparung und Verminderung des CO2-Ausstoßes</a:t>
            </a:r>
            <a:r>
              <a:rPr lang="en-US"/>
              <a:t> </a:t>
            </a:r>
            <a:br>
              <a:rPr lang="en-US"/>
            </a:br>
            <a:r>
              <a:rPr lang="en-US"/>
              <a:t>*05.11.2007</a:t>
            </a:r>
            <a:r>
              <a:rPr lang="de-DE"/>
              <a:t>  ·  *Christian Wagner / Arthur Wiese  ·  *Würzburger Ziegellehrgang 2007  ·  Folie </a:t>
            </a:r>
            <a:fld id="{506C08AC-3ECB-4AD5-9B94-16A7BFBBD544}" type="slidenum">
              <a:rPr lang="de-DE"/>
              <a:pPr>
                <a:defRPr/>
              </a:pPr>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SmartArt-Platzhalter 2"/>
          <p:cNvSpPr>
            <a:spLocks noGrp="1"/>
          </p:cNvSpPr>
          <p:nvPr>
            <p:ph type="dgm" idx="1"/>
          </p:nvPr>
        </p:nvSpPr>
        <p:spPr>
          <a:xfrm>
            <a:off x="457200" y="1600200"/>
            <a:ext cx="8229600" cy="4525963"/>
          </a:xfrm>
          <a:prstGeom prst="rect">
            <a:avLst/>
          </a:prstGeom>
        </p:spPr>
        <p:txBody>
          <a:bodyPr rtlCol="0">
            <a:normAutofit/>
          </a:bodyPr>
          <a:lstStyle/>
          <a:p>
            <a:pPr lvl="0"/>
            <a:endParaRPr lang="de-DE" noProof="0"/>
          </a:p>
        </p:txBody>
      </p:sp>
      <p:sp>
        <p:nvSpPr>
          <p:cNvPr id="4" name="Datumsplatzhalter 3"/>
          <p:cNvSpPr>
            <a:spLocks noGrp="1"/>
          </p:cNvSpPr>
          <p:nvPr>
            <p:ph type="dt" sz="half" idx="10"/>
          </p:nvPr>
        </p:nvSpPr>
        <p:spPr>
          <a:xfrm>
            <a:off x="457200" y="6245225"/>
            <a:ext cx="2133600" cy="476250"/>
          </a:xfrm>
        </p:spPr>
        <p:txBody>
          <a:bodyPr/>
          <a:lstStyle>
            <a:lvl1pPr>
              <a:defRPr/>
            </a:lvl1pPr>
          </a:lstStyle>
          <a:p>
            <a:pPr>
              <a:defRPr/>
            </a:pPr>
            <a:endParaRPr lang="de-DE"/>
          </a:p>
        </p:txBody>
      </p:sp>
      <p:sp>
        <p:nvSpPr>
          <p:cNvPr id="5" name="Fußzeilenplatzhalter 4"/>
          <p:cNvSpPr>
            <a:spLocks noGrp="1"/>
          </p:cNvSpPr>
          <p:nvPr>
            <p:ph type="ftr" sz="quarter" idx="11"/>
          </p:nvPr>
        </p:nvSpPr>
        <p:spPr>
          <a:xfrm>
            <a:off x="3124200" y="6245225"/>
            <a:ext cx="2895600" cy="476250"/>
          </a:xfrm>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6553200" y="6245225"/>
            <a:ext cx="2133600" cy="476250"/>
          </a:xfrm>
        </p:spPr>
        <p:txBody>
          <a:bodyPr/>
          <a:lstStyle>
            <a:lvl1pPr>
              <a:defRPr/>
            </a:lvl1pPr>
          </a:lstStyle>
          <a:p>
            <a:pPr>
              <a:defRPr/>
            </a:pPr>
            <a:fld id="{0845C0DD-2C23-4D1E-AA56-3BA6BAC0F7BE}"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02DE3B18-8DFB-447E-B1CA-1034D9D9B58D}" type="datetimeFigureOut">
              <a:rPr lang="de-DE"/>
              <a:pPr>
                <a:defRPr/>
              </a:pPr>
              <a:t>28.10.2009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5606CCB-07B1-403B-AA59-8EC4C44EE247}"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B70DAAA7-7104-4449-B334-B9A93EEED43C}" type="datetimeFigureOut">
              <a:rPr lang="de-DE"/>
              <a:pPr>
                <a:defRPr/>
              </a:pPr>
              <a:t>28.10.2009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37D5056-6C20-4616-B8AC-9E0CD440073A}"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58223433-6135-4108-9D8D-2C87D7F4832E}" type="datetimeFigureOut">
              <a:rPr lang="de-DE"/>
              <a:pPr>
                <a:defRPr/>
              </a:pPr>
              <a:t>28.10.2009</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BA4887A-ED26-4E82-BB8C-105C6BC82937}"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0F92981B-0A68-4817-B4A9-48F08593FCA4}" type="datetimeFigureOut">
              <a:rPr lang="de-DE"/>
              <a:pPr>
                <a:defRPr/>
              </a:pPr>
              <a:t>28.10.2009</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B9BCB833-6DCD-4AB7-853B-CA537516C8EA}"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AFD5BD1D-3BDB-40E4-A335-BB4948290379}" type="datetimeFigureOut">
              <a:rPr lang="de-DE"/>
              <a:pPr>
                <a:defRPr/>
              </a:pPr>
              <a:t>28.10.2009</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48CD33F6-BBB6-48A5-83C8-DF17671B291F}"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2DB06DD7-001A-4F31-844F-28D55ED416C2}" type="datetimeFigureOut">
              <a:rPr lang="de-DE"/>
              <a:pPr>
                <a:defRPr/>
              </a:pPr>
              <a:t>28.10.2009</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43593984-D70E-4F8B-85B1-CC9959B99293}"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49B8DEA6-2DD1-4735-B6E5-EC47F6B16454}" type="datetimeFigureOut">
              <a:rPr lang="de-DE"/>
              <a:pPr>
                <a:defRPr/>
              </a:pPr>
              <a:t>28.10.2009</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E389F632-E7BC-498B-B3FF-DAA372867207}"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08FCCCAF-F5D2-49BF-8F56-EF55529D7527}" type="datetimeFigureOut">
              <a:rPr lang="de-DE"/>
              <a:pPr>
                <a:defRPr/>
              </a:pPr>
              <a:t>28.10.2009</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B27A1756-4B80-4CE6-A413-24DDCF1EA075}"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994AF5E-A11B-46AC-8641-E9FAF4E3926B}" type="datetimeFigureOut">
              <a:rPr lang="de-DE"/>
              <a:pPr>
                <a:defRPr/>
              </a:pPr>
              <a:t>28.10.2009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2724C74-2970-4A90-B417-6D7E64E68545}"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file:///C:\Dokumente%20und%20Einstellungen\fisc71\WINDOWS\CATALYST\LAB-CAT-CONT.ppt" TargetMode="External"/><Relationship Id="rId5" Type="http://schemas.openxmlformats.org/officeDocument/2006/relationships/slide" Target="slide1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file:///C:\Users\CW\Documents\W&#252;rzburg%202007\006.mpeg"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C:\Users\CW\Documents\W&#252;rzburg%202007\018.mpeg"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ctrTitle"/>
          </p:nvPr>
        </p:nvSpPr>
        <p:spPr>
          <a:xfrm>
            <a:off x="685800" y="2130425"/>
            <a:ext cx="7772400" cy="3155950"/>
          </a:xfrm>
        </p:spPr>
        <p:txBody>
          <a:bodyPr/>
          <a:lstStyle/>
          <a:p>
            <a:r>
              <a:rPr lang="de-DE" smtClean="0"/>
              <a:t>ChoriTherm-Trocknung und Konzepte zur Energieeinsparung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a:xfrm>
            <a:off x="457200" y="6356350"/>
            <a:ext cx="2133600" cy="365125"/>
          </a:xfrm>
        </p:spPr>
        <p:txBody>
          <a:bodyPr/>
          <a:lstStyle/>
          <a:p>
            <a:pPr algn="l">
              <a:defRPr/>
            </a:pPr>
            <a:endParaRPr lang="de-DE" dirty="0"/>
          </a:p>
        </p:txBody>
      </p:sp>
      <p:pic>
        <p:nvPicPr>
          <p:cNvPr id="34818" name="Picture 5" descr="023"/>
          <p:cNvPicPr>
            <a:picLocks noChangeAspect="1" noChangeArrowheads="1"/>
          </p:cNvPicPr>
          <p:nvPr/>
        </p:nvPicPr>
        <p:blipFill>
          <a:blip r:embed="rId3"/>
          <a:srcRect/>
          <a:stretch>
            <a:fillRect/>
          </a:stretch>
        </p:blipFill>
        <p:spPr bwMode="auto">
          <a:xfrm>
            <a:off x="1319213" y="846138"/>
            <a:ext cx="6478587" cy="4859337"/>
          </a:xfrm>
          <a:prstGeom prst="rect">
            <a:avLst/>
          </a:prstGeom>
          <a:noFill/>
          <a:ln w="9525">
            <a:solidFill>
              <a:srgbClr val="969696"/>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a:xfrm>
            <a:off x="457200" y="6356350"/>
            <a:ext cx="2133600" cy="365125"/>
          </a:xfrm>
        </p:spPr>
        <p:txBody>
          <a:bodyPr/>
          <a:lstStyle/>
          <a:p>
            <a:pPr algn="l">
              <a:defRPr/>
            </a:pPr>
            <a:endParaRPr lang="de-DE" dirty="0"/>
          </a:p>
        </p:txBody>
      </p:sp>
      <p:pic>
        <p:nvPicPr>
          <p:cNvPr id="36866" name="Picture 5"/>
          <p:cNvPicPr>
            <a:picLocks noChangeAspect="1" noChangeArrowheads="1"/>
          </p:cNvPicPr>
          <p:nvPr/>
        </p:nvPicPr>
        <p:blipFill>
          <a:blip r:embed="rId3"/>
          <a:srcRect/>
          <a:stretch>
            <a:fillRect/>
          </a:stretch>
        </p:blipFill>
        <p:spPr bwMode="auto">
          <a:xfrm>
            <a:off x="1200150" y="758825"/>
            <a:ext cx="6718300" cy="5037138"/>
          </a:xfrm>
          <a:prstGeom prst="rect">
            <a:avLst/>
          </a:prstGeom>
          <a:noFill/>
          <a:ln w="9525">
            <a:solidFill>
              <a:srgbClr val="969696"/>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Grafik 4" descr="green-product_before-and-after-drying.jpg"/>
          <p:cNvPicPr>
            <a:picLocks noChangeAspect="1"/>
          </p:cNvPicPr>
          <p:nvPr/>
        </p:nvPicPr>
        <p:blipFill>
          <a:blip r:embed="rId3"/>
          <a:srcRect/>
          <a:stretch>
            <a:fillRect/>
          </a:stretch>
        </p:blipFill>
        <p:spPr bwMode="auto">
          <a:xfrm>
            <a:off x="2430463" y="2181225"/>
            <a:ext cx="4321175" cy="247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Grafik 2" descr="aufbereitete-tonprobe.jpg"/>
          <p:cNvPicPr>
            <a:picLocks noChangeAspect="1"/>
          </p:cNvPicPr>
          <p:nvPr/>
        </p:nvPicPr>
        <p:blipFill>
          <a:blip r:embed="rId3"/>
          <a:srcRect/>
          <a:stretch>
            <a:fillRect/>
          </a:stretch>
        </p:blipFill>
        <p:spPr bwMode="auto">
          <a:xfrm>
            <a:off x="928688" y="2349500"/>
            <a:ext cx="1960562" cy="2159000"/>
          </a:xfrm>
          <a:prstGeom prst="rect">
            <a:avLst/>
          </a:prstGeom>
          <a:noFill/>
          <a:ln w="9525">
            <a:noFill/>
            <a:miter lim="800000"/>
            <a:headEnd/>
            <a:tailEnd/>
          </a:ln>
        </p:spPr>
      </p:pic>
      <p:pic>
        <p:nvPicPr>
          <p:cNvPr id="40962" name="Grafik 3" descr="tonprobe-zw-abschnitt1und2.jpg"/>
          <p:cNvPicPr>
            <a:picLocks noChangeAspect="1"/>
          </p:cNvPicPr>
          <p:nvPr/>
        </p:nvPicPr>
        <p:blipFill>
          <a:blip r:embed="rId4"/>
          <a:srcRect/>
          <a:stretch>
            <a:fillRect/>
          </a:stretch>
        </p:blipFill>
        <p:spPr bwMode="auto">
          <a:xfrm>
            <a:off x="3652838" y="2357438"/>
            <a:ext cx="1822450" cy="2160587"/>
          </a:xfrm>
          <a:prstGeom prst="rect">
            <a:avLst/>
          </a:prstGeom>
          <a:noFill/>
          <a:ln w="9525">
            <a:noFill/>
            <a:miter lim="800000"/>
            <a:headEnd/>
            <a:tailEnd/>
          </a:ln>
        </p:spPr>
      </p:pic>
      <p:pic>
        <p:nvPicPr>
          <p:cNvPr id="40963" name="Grafik 4" descr="tonprobe-nach-abschnitt3.jpg"/>
          <p:cNvPicPr>
            <a:picLocks noChangeAspect="1"/>
          </p:cNvPicPr>
          <p:nvPr/>
        </p:nvPicPr>
        <p:blipFill>
          <a:blip r:embed="rId5"/>
          <a:srcRect/>
          <a:stretch>
            <a:fillRect/>
          </a:stretch>
        </p:blipFill>
        <p:spPr bwMode="auto">
          <a:xfrm>
            <a:off x="6286500" y="2349500"/>
            <a:ext cx="1873250" cy="2159000"/>
          </a:xfrm>
          <a:prstGeom prst="rect">
            <a:avLst/>
          </a:prstGeom>
          <a:noFill/>
          <a:ln w="9525">
            <a:noFill/>
            <a:miter lim="800000"/>
            <a:headEnd/>
            <a:tailEnd/>
          </a:ln>
        </p:spPr>
      </p:pic>
      <p:sp>
        <p:nvSpPr>
          <p:cNvPr id="40964" name="Textfeld 5"/>
          <p:cNvSpPr txBox="1">
            <a:spLocks noChangeArrowheads="1"/>
          </p:cNvSpPr>
          <p:nvPr/>
        </p:nvSpPr>
        <p:spPr bwMode="auto">
          <a:xfrm>
            <a:off x="539750" y="539750"/>
            <a:ext cx="5484813" cy="615950"/>
          </a:xfrm>
          <a:prstGeom prst="rect">
            <a:avLst/>
          </a:prstGeom>
          <a:noFill/>
          <a:ln w="9525">
            <a:noFill/>
            <a:miter lim="800000"/>
            <a:headEnd/>
            <a:tailEnd/>
          </a:ln>
        </p:spPr>
        <p:txBody>
          <a:bodyPr wrap="none">
            <a:spAutoFit/>
          </a:bodyPr>
          <a:lstStyle/>
          <a:p>
            <a:r>
              <a:rPr lang="de-DE" sz="2400" b="1">
                <a:latin typeface="Calibri" pitchFamily="34" charset="0"/>
              </a:rPr>
              <a:t>Wassertransport von „innen nach außen“</a:t>
            </a:r>
          </a:p>
          <a:p>
            <a:endParaRPr lang="de-DE" sz="1000" b="1">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1">
            <a:hlinkClick r:id="rId3" action="ppaction://hlinksldjump"/>
          </p:cNvPr>
          <p:cNvSpPr>
            <a:spLocks noChangeArrowheads="1"/>
          </p:cNvSpPr>
          <p:nvPr/>
        </p:nvSpPr>
        <p:spPr bwMode="auto">
          <a:xfrm>
            <a:off x="163513" y="1309688"/>
            <a:ext cx="8842375" cy="5411787"/>
          </a:xfrm>
          <a:prstGeom prst="rect">
            <a:avLst/>
          </a:prstGeom>
          <a:solidFill>
            <a:srgbClr val="F7FBFF"/>
          </a:solidFill>
          <a:ln w="3175">
            <a:solidFill>
              <a:srgbClr val="000080"/>
            </a:solidFill>
            <a:miter lim="800000"/>
            <a:headEnd/>
            <a:tailEnd/>
          </a:ln>
        </p:spPr>
        <p:txBody>
          <a:bodyPr/>
          <a:lstStyle/>
          <a:p>
            <a:endParaRPr lang="de-DE">
              <a:latin typeface="Calibri" pitchFamily="34" charset="0"/>
            </a:endParaRPr>
          </a:p>
        </p:txBody>
      </p:sp>
      <p:sp>
        <p:nvSpPr>
          <p:cNvPr id="43010" name="Line 62"/>
          <p:cNvSpPr>
            <a:spLocks noChangeShapeType="1"/>
          </p:cNvSpPr>
          <p:nvPr/>
        </p:nvSpPr>
        <p:spPr bwMode="auto">
          <a:xfrm>
            <a:off x="3636963" y="2436813"/>
            <a:ext cx="0" cy="4111625"/>
          </a:xfrm>
          <a:prstGeom prst="line">
            <a:avLst/>
          </a:prstGeom>
          <a:noFill/>
          <a:ln w="19050">
            <a:solidFill>
              <a:srgbClr val="008080"/>
            </a:solidFill>
            <a:prstDash val="dashDot"/>
            <a:round/>
            <a:headEnd type="none" w="sm" len="sm"/>
            <a:tailEnd type="none" w="sm" len="sm"/>
          </a:ln>
        </p:spPr>
        <p:txBody>
          <a:bodyPr/>
          <a:lstStyle/>
          <a:p>
            <a:endParaRPr lang="de-DE"/>
          </a:p>
        </p:txBody>
      </p:sp>
      <p:sp>
        <p:nvSpPr>
          <p:cNvPr id="43011" name="Text Box 71"/>
          <p:cNvSpPr txBox="1">
            <a:spLocks noChangeArrowheads="1"/>
          </p:cNvSpPr>
          <p:nvPr/>
        </p:nvSpPr>
        <p:spPr bwMode="auto">
          <a:xfrm>
            <a:off x="334963" y="1470025"/>
            <a:ext cx="396875" cy="3244850"/>
          </a:xfrm>
          <a:prstGeom prst="rect">
            <a:avLst/>
          </a:prstGeom>
          <a:noFill/>
          <a:ln w="9525">
            <a:noFill/>
            <a:miter lim="800000"/>
            <a:headEnd/>
            <a:tailEnd/>
          </a:ln>
        </p:spPr>
        <p:txBody>
          <a:bodyPr lIns="3600" tIns="3600" rIns="3600" bIns="3600"/>
          <a:lstStyle/>
          <a:p>
            <a:r>
              <a:rPr lang="en-US" sz="1200" b="1">
                <a:solidFill>
                  <a:srgbClr val="FF0000"/>
                </a:solidFill>
                <a:latin typeface="Calibri" pitchFamily="34" charset="0"/>
              </a:rPr>
              <a:t>[ °C]</a:t>
            </a:r>
          </a:p>
          <a:p>
            <a:r>
              <a:rPr lang="en-US" sz="1200" b="1">
                <a:solidFill>
                  <a:srgbClr val="0000FF"/>
                </a:solidFill>
                <a:latin typeface="Calibri" pitchFamily="34" charset="0"/>
              </a:rPr>
              <a:t>[ %]</a:t>
            </a:r>
          </a:p>
          <a:p>
            <a:endParaRPr lang="en-US" sz="1400" b="1">
              <a:solidFill>
                <a:srgbClr val="000000"/>
              </a:solidFill>
              <a:latin typeface="Calibri" pitchFamily="34" charset="0"/>
            </a:endParaRPr>
          </a:p>
          <a:p>
            <a:r>
              <a:rPr lang="en-US" sz="1400" b="1">
                <a:solidFill>
                  <a:srgbClr val="800000"/>
                </a:solidFill>
                <a:latin typeface="Calibri" pitchFamily="34" charset="0"/>
              </a:rPr>
              <a:t>100</a:t>
            </a:r>
          </a:p>
          <a:p>
            <a:endParaRPr lang="en-US" sz="1400" b="1">
              <a:solidFill>
                <a:srgbClr val="000000"/>
              </a:solidFill>
              <a:latin typeface="Calibri" pitchFamily="34" charset="0"/>
            </a:endParaRPr>
          </a:p>
          <a:p>
            <a:r>
              <a:rPr lang="en-US" sz="1200" b="1">
                <a:solidFill>
                  <a:srgbClr val="000000"/>
                </a:solidFill>
                <a:latin typeface="Calibri" pitchFamily="34" charset="0"/>
              </a:rPr>
              <a:t>  </a:t>
            </a:r>
            <a:r>
              <a:rPr lang="en-US" sz="1400" b="1">
                <a:solidFill>
                  <a:srgbClr val="000000"/>
                </a:solidFill>
                <a:latin typeface="Calibri" pitchFamily="34" charset="0"/>
              </a:rPr>
              <a:t>80</a:t>
            </a:r>
          </a:p>
          <a:p>
            <a:endParaRPr lang="en-US" sz="1400" b="1">
              <a:solidFill>
                <a:srgbClr val="000000"/>
              </a:solidFill>
              <a:latin typeface="Calibri" pitchFamily="34" charset="0"/>
            </a:endParaRPr>
          </a:p>
          <a:p>
            <a:r>
              <a:rPr lang="en-US" sz="1400" b="1">
                <a:solidFill>
                  <a:srgbClr val="000000"/>
                </a:solidFill>
                <a:latin typeface="Calibri" pitchFamily="34" charset="0"/>
              </a:rPr>
              <a:t>  60</a:t>
            </a:r>
          </a:p>
          <a:p>
            <a:endParaRPr lang="en-US" sz="1400" b="1">
              <a:solidFill>
                <a:srgbClr val="800000"/>
              </a:solidFill>
              <a:latin typeface="Calibri" pitchFamily="34" charset="0"/>
            </a:endParaRPr>
          </a:p>
          <a:p>
            <a:r>
              <a:rPr lang="en-US" sz="1200" b="1">
                <a:solidFill>
                  <a:srgbClr val="000000"/>
                </a:solidFill>
                <a:latin typeface="Calibri" pitchFamily="34" charset="0"/>
              </a:rPr>
              <a:t>  </a:t>
            </a:r>
            <a:r>
              <a:rPr lang="en-US" sz="1400" b="1">
                <a:solidFill>
                  <a:srgbClr val="000000"/>
                </a:solidFill>
                <a:latin typeface="Calibri" pitchFamily="34" charset="0"/>
              </a:rPr>
              <a:t>40</a:t>
            </a:r>
          </a:p>
          <a:p>
            <a:endParaRPr lang="en-US" sz="1400" b="1">
              <a:solidFill>
                <a:srgbClr val="000000"/>
              </a:solidFill>
              <a:latin typeface="Calibri" pitchFamily="34" charset="0"/>
            </a:endParaRPr>
          </a:p>
          <a:p>
            <a:r>
              <a:rPr lang="en-US" sz="1200" b="1">
                <a:solidFill>
                  <a:srgbClr val="000000"/>
                </a:solidFill>
                <a:latin typeface="Calibri" pitchFamily="34" charset="0"/>
              </a:rPr>
              <a:t>  </a:t>
            </a:r>
            <a:r>
              <a:rPr lang="en-US" sz="1400" b="1">
                <a:solidFill>
                  <a:srgbClr val="000000"/>
                </a:solidFill>
                <a:latin typeface="Calibri" pitchFamily="34" charset="0"/>
              </a:rPr>
              <a:t>20</a:t>
            </a:r>
          </a:p>
          <a:p>
            <a:endParaRPr lang="en-US" sz="1400" b="1">
              <a:solidFill>
                <a:srgbClr val="000000"/>
              </a:solidFill>
              <a:latin typeface="Calibri" pitchFamily="34" charset="0"/>
            </a:endParaRPr>
          </a:p>
          <a:p>
            <a:r>
              <a:rPr lang="en-US" sz="1200" b="1">
                <a:solidFill>
                  <a:srgbClr val="000000"/>
                </a:solidFill>
                <a:latin typeface="Calibri" pitchFamily="34" charset="0"/>
              </a:rPr>
              <a:t>    </a:t>
            </a:r>
            <a:r>
              <a:rPr lang="en-US" sz="1400" b="1">
                <a:solidFill>
                  <a:srgbClr val="000000"/>
                </a:solidFill>
                <a:latin typeface="Calibri" pitchFamily="34" charset="0"/>
              </a:rPr>
              <a:t>0</a:t>
            </a:r>
            <a:endParaRPr lang="en-US" sz="1400" b="1">
              <a:latin typeface="Calibri" pitchFamily="34" charset="0"/>
            </a:endParaRPr>
          </a:p>
        </p:txBody>
      </p:sp>
      <p:sp>
        <p:nvSpPr>
          <p:cNvPr id="43012" name="Text Box 72"/>
          <p:cNvSpPr txBox="1">
            <a:spLocks noChangeArrowheads="1"/>
          </p:cNvSpPr>
          <p:nvPr/>
        </p:nvSpPr>
        <p:spPr bwMode="auto">
          <a:xfrm>
            <a:off x="603250" y="4432300"/>
            <a:ext cx="6538913" cy="255588"/>
          </a:xfrm>
          <a:prstGeom prst="rect">
            <a:avLst/>
          </a:prstGeom>
          <a:noFill/>
          <a:ln w="9525">
            <a:noFill/>
            <a:miter lim="800000"/>
            <a:headEnd/>
            <a:tailEnd/>
          </a:ln>
        </p:spPr>
        <p:txBody>
          <a:bodyPr lIns="3600" tIns="3600" rIns="3600" bIns="3600"/>
          <a:lstStyle/>
          <a:p>
            <a:r>
              <a:rPr lang="en-US" sz="1200" b="1">
                <a:latin typeface="Calibri" pitchFamily="34" charset="0"/>
              </a:rPr>
              <a:t>   0                   1                    2                   3                   4                    5                    6          [days]</a:t>
            </a:r>
            <a:endParaRPr lang="en-US" sz="1200">
              <a:latin typeface="Calibri" pitchFamily="34" charset="0"/>
            </a:endParaRPr>
          </a:p>
        </p:txBody>
      </p:sp>
      <p:sp>
        <p:nvSpPr>
          <p:cNvPr id="43013" name="Line 85"/>
          <p:cNvSpPr>
            <a:spLocks noChangeShapeType="1"/>
          </p:cNvSpPr>
          <p:nvPr/>
        </p:nvSpPr>
        <p:spPr bwMode="auto">
          <a:xfrm flipV="1">
            <a:off x="733425" y="4289425"/>
            <a:ext cx="6359525" cy="0"/>
          </a:xfrm>
          <a:prstGeom prst="line">
            <a:avLst/>
          </a:prstGeom>
          <a:noFill/>
          <a:ln w="19050">
            <a:solidFill>
              <a:srgbClr val="800080"/>
            </a:solidFill>
            <a:round/>
            <a:headEnd type="none" w="sm" len="sm"/>
            <a:tailEnd type="triangle" w="med" len="lg"/>
          </a:ln>
        </p:spPr>
        <p:txBody>
          <a:bodyPr/>
          <a:lstStyle/>
          <a:p>
            <a:endParaRPr lang="de-DE"/>
          </a:p>
        </p:txBody>
      </p:sp>
      <p:sp>
        <p:nvSpPr>
          <p:cNvPr id="43014" name="Line 86"/>
          <p:cNvSpPr>
            <a:spLocks noChangeShapeType="1"/>
          </p:cNvSpPr>
          <p:nvPr/>
        </p:nvSpPr>
        <p:spPr bwMode="auto">
          <a:xfrm flipV="1">
            <a:off x="779463" y="3630613"/>
            <a:ext cx="6194425" cy="14287"/>
          </a:xfrm>
          <a:prstGeom prst="line">
            <a:avLst/>
          </a:prstGeom>
          <a:noFill/>
          <a:ln w="6350">
            <a:solidFill>
              <a:srgbClr val="000000"/>
            </a:solidFill>
            <a:prstDash val="sysDot"/>
            <a:round/>
            <a:headEnd type="none" w="sm" len="sm"/>
            <a:tailEnd type="none" w="sm" len="sm"/>
          </a:ln>
        </p:spPr>
        <p:txBody>
          <a:bodyPr/>
          <a:lstStyle/>
          <a:p>
            <a:endParaRPr lang="de-DE"/>
          </a:p>
        </p:txBody>
      </p:sp>
      <p:sp>
        <p:nvSpPr>
          <p:cNvPr id="43015" name="Line 87"/>
          <p:cNvSpPr>
            <a:spLocks noChangeShapeType="1"/>
          </p:cNvSpPr>
          <p:nvPr/>
        </p:nvSpPr>
        <p:spPr bwMode="auto">
          <a:xfrm flipV="1">
            <a:off x="779463" y="3430588"/>
            <a:ext cx="6194425" cy="0"/>
          </a:xfrm>
          <a:prstGeom prst="line">
            <a:avLst/>
          </a:prstGeom>
          <a:noFill/>
          <a:ln w="6350">
            <a:solidFill>
              <a:srgbClr val="000000"/>
            </a:solidFill>
            <a:prstDash val="sysDot"/>
            <a:round/>
            <a:headEnd type="none" w="sm" len="sm"/>
            <a:tailEnd type="none" w="sm" len="sm"/>
          </a:ln>
        </p:spPr>
        <p:txBody>
          <a:bodyPr/>
          <a:lstStyle/>
          <a:p>
            <a:endParaRPr lang="de-DE"/>
          </a:p>
        </p:txBody>
      </p:sp>
      <p:sp>
        <p:nvSpPr>
          <p:cNvPr id="43016" name="Line 88"/>
          <p:cNvSpPr>
            <a:spLocks noChangeShapeType="1"/>
          </p:cNvSpPr>
          <p:nvPr/>
        </p:nvSpPr>
        <p:spPr bwMode="auto">
          <a:xfrm flipV="1">
            <a:off x="779463" y="3840163"/>
            <a:ext cx="6134100" cy="15875"/>
          </a:xfrm>
          <a:prstGeom prst="line">
            <a:avLst/>
          </a:prstGeom>
          <a:noFill/>
          <a:ln w="6350">
            <a:solidFill>
              <a:srgbClr val="000000"/>
            </a:solidFill>
            <a:prstDash val="sysDot"/>
            <a:round/>
            <a:headEnd type="none" w="sm" len="sm"/>
            <a:tailEnd type="none" w="sm" len="sm"/>
          </a:ln>
        </p:spPr>
        <p:txBody>
          <a:bodyPr/>
          <a:lstStyle/>
          <a:p>
            <a:endParaRPr lang="de-DE"/>
          </a:p>
        </p:txBody>
      </p:sp>
      <p:sp>
        <p:nvSpPr>
          <p:cNvPr id="43017" name="Line 89"/>
          <p:cNvSpPr>
            <a:spLocks noChangeShapeType="1"/>
          </p:cNvSpPr>
          <p:nvPr/>
        </p:nvSpPr>
        <p:spPr bwMode="auto">
          <a:xfrm>
            <a:off x="779463" y="4068763"/>
            <a:ext cx="6169025" cy="0"/>
          </a:xfrm>
          <a:prstGeom prst="line">
            <a:avLst/>
          </a:prstGeom>
          <a:noFill/>
          <a:ln w="6350">
            <a:solidFill>
              <a:srgbClr val="000000"/>
            </a:solidFill>
            <a:prstDash val="sysDot"/>
            <a:round/>
            <a:headEnd type="none" w="sm" len="sm"/>
            <a:tailEnd type="none" w="sm" len="sm"/>
          </a:ln>
        </p:spPr>
        <p:txBody>
          <a:bodyPr/>
          <a:lstStyle/>
          <a:p>
            <a:endParaRPr lang="de-DE"/>
          </a:p>
        </p:txBody>
      </p:sp>
      <p:sp>
        <p:nvSpPr>
          <p:cNvPr id="43018" name="Line 90"/>
          <p:cNvSpPr>
            <a:spLocks noChangeShapeType="1"/>
          </p:cNvSpPr>
          <p:nvPr/>
        </p:nvSpPr>
        <p:spPr bwMode="auto">
          <a:xfrm>
            <a:off x="779463" y="3006725"/>
            <a:ext cx="6183312" cy="6350"/>
          </a:xfrm>
          <a:prstGeom prst="line">
            <a:avLst/>
          </a:prstGeom>
          <a:noFill/>
          <a:ln w="6350">
            <a:solidFill>
              <a:srgbClr val="000000"/>
            </a:solidFill>
            <a:prstDash val="sysDot"/>
            <a:round/>
            <a:headEnd type="none" w="sm" len="sm"/>
            <a:tailEnd type="none" w="sm" len="sm"/>
          </a:ln>
        </p:spPr>
        <p:txBody>
          <a:bodyPr/>
          <a:lstStyle/>
          <a:p>
            <a:endParaRPr lang="de-DE"/>
          </a:p>
        </p:txBody>
      </p:sp>
      <p:sp>
        <p:nvSpPr>
          <p:cNvPr id="43019" name="Line 91"/>
          <p:cNvSpPr>
            <a:spLocks noChangeShapeType="1"/>
          </p:cNvSpPr>
          <p:nvPr/>
        </p:nvSpPr>
        <p:spPr bwMode="auto">
          <a:xfrm flipV="1">
            <a:off x="779463" y="2792413"/>
            <a:ext cx="6194425" cy="3175"/>
          </a:xfrm>
          <a:prstGeom prst="line">
            <a:avLst/>
          </a:prstGeom>
          <a:noFill/>
          <a:ln w="6350">
            <a:solidFill>
              <a:srgbClr val="000000"/>
            </a:solidFill>
            <a:prstDash val="sysDot"/>
            <a:round/>
            <a:headEnd type="none" w="sm" len="sm"/>
            <a:tailEnd type="none" w="sm" len="sm"/>
          </a:ln>
        </p:spPr>
        <p:txBody>
          <a:bodyPr/>
          <a:lstStyle/>
          <a:p>
            <a:endParaRPr lang="de-DE"/>
          </a:p>
        </p:txBody>
      </p:sp>
      <p:sp>
        <p:nvSpPr>
          <p:cNvPr id="43020" name="Line 92"/>
          <p:cNvSpPr>
            <a:spLocks noChangeShapeType="1"/>
          </p:cNvSpPr>
          <p:nvPr/>
        </p:nvSpPr>
        <p:spPr bwMode="auto">
          <a:xfrm>
            <a:off x="771525" y="2581275"/>
            <a:ext cx="6176963" cy="4763"/>
          </a:xfrm>
          <a:prstGeom prst="line">
            <a:avLst/>
          </a:prstGeom>
          <a:noFill/>
          <a:ln w="6350">
            <a:solidFill>
              <a:srgbClr val="000000"/>
            </a:solidFill>
            <a:prstDash val="sysDot"/>
            <a:round/>
            <a:headEnd type="none" w="sm" len="sm"/>
            <a:tailEnd type="none" w="sm" len="sm"/>
          </a:ln>
        </p:spPr>
        <p:txBody>
          <a:bodyPr/>
          <a:lstStyle/>
          <a:p>
            <a:endParaRPr lang="de-DE"/>
          </a:p>
        </p:txBody>
      </p:sp>
      <p:sp>
        <p:nvSpPr>
          <p:cNvPr id="43021" name="Line 93"/>
          <p:cNvSpPr>
            <a:spLocks noChangeShapeType="1"/>
          </p:cNvSpPr>
          <p:nvPr/>
        </p:nvSpPr>
        <p:spPr bwMode="auto">
          <a:xfrm>
            <a:off x="779463" y="2368550"/>
            <a:ext cx="6197600" cy="7938"/>
          </a:xfrm>
          <a:prstGeom prst="line">
            <a:avLst/>
          </a:prstGeom>
          <a:noFill/>
          <a:ln w="6350">
            <a:solidFill>
              <a:srgbClr val="000000"/>
            </a:solidFill>
            <a:prstDash val="sysDot"/>
            <a:round/>
            <a:headEnd type="none" w="sm" len="sm"/>
            <a:tailEnd type="none" w="sm" len="sm"/>
          </a:ln>
        </p:spPr>
        <p:txBody>
          <a:bodyPr/>
          <a:lstStyle/>
          <a:p>
            <a:endParaRPr lang="de-DE"/>
          </a:p>
        </p:txBody>
      </p:sp>
      <p:sp>
        <p:nvSpPr>
          <p:cNvPr id="43022" name="Line 99"/>
          <p:cNvSpPr>
            <a:spLocks noChangeShapeType="1"/>
          </p:cNvSpPr>
          <p:nvPr/>
        </p:nvSpPr>
        <p:spPr bwMode="auto">
          <a:xfrm flipV="1">
            <a:off x="779463" y="3209925"/>
            <a:ext cx="6197600" cy="7938"/>
          </a:xfrm>
          <a:prstGeom prst="line">
            <a:avLst/>
          </a:prstGeom>
          <a:noFill/>
          <a:ln w="6350">
            <a:solidFill>
              <a:srgbClr val="800000"/>
            </a:solidFill>
            <a:prstDash val="sysDash"/>
            <a:round/>
            <a:headEnd type="none" w="sm" len="sm"/>
            <a:tailEnd type="none" w="sm" len="sm"/>
          </a:ln>
        </p:spPr>
        <p:txBody>
          <a:bodyPr/>
          <a:lstStyle/>
          <a:p>
            <a:endParaRPr lang="de-DE"/>
          </a:p>
        </p:txBody>
      </p:sp>
      <p:sp>
        <p:nvSpPr>
          <p:cNvPr id="43023" name="Line 100"/>
          <p:cNvSpPr>
            <a:spLocks noChangeShapeType="1"/>
          </p:cNvSpPr>
          <p:nvPr/>
        </p:nvSpPr>
        <p:spPr bwMode="auto">
          <a:xfrm flipV="1">
            <a:off x="762000" y="2151063"/>
            <a:ext cx="6203950" cy="12700"/>
          </a:xfrm>
          <a:prstGeom prst="line">
            <a:avLst/>
          </a:prstGeom>
          <a:noFill/>
          <a:ln w="6350">
            <a:solidFill>
              <a:srgbClr val="800000"/>
            </a:solidFill>
            <a:prstDash val="sysDash"/>
            <a:round/>
            <a:headEnd type="none" w="sm" len="sm"/>
            <a:tailEnd type="none" w="sm" len="sm"/>
          </a:ln>
        </p:spPr>
        <p:txBody>
          <a:bodyPr/>
          <a:lstStyle/>
          <a:p>
            <a:endParaRPr lang="de-DE"/>
          </a:p>
        </p:txBody>
      </p:sp>
      <p:sp>
        <p:nvSpPr>
          <p:cNvPr id="43024" name="Line 101"/>
          <p:cNvSpPr>
            <a:spLocks noChangeShapeType="1"/>
          </p:cNvSpPr>
          <p:nvPr/>
        </p:nvSpPr>
        <p:spPr bwMode="auto">
          <a:xfrm flipV="1">
            <a:off x="774700" y="1943100"/>
            <a:ext cx="3175" cy="2466975"/>
          </a:xfrm>
          <a:prstGeom prst="line">
            <a:avLst/>
          </a:prstGeom>
          <a:noFill/>
          <a:ln w="15875">
            <a:solidFill>
              <a:srgbClr val="000000"/>
            </a:solidFill>
            <a:round/>
            <a:headEnd type="none" w="sm" len="med"/>
            <a:tailEnd type="triangle" w="med" len="lg"/>
          </a:ln>
        </p:spPr>
        <p:txBody>
          <a:bodyPr/>
          <a:lstStyle/>
          <a:p>
            <a:endParaRPr lang="de-DE"/>
          </a:p>
        </p:txBody>
      </p:sp>
      <p:sp>
        <p:nvSpPr>
          <p:cNvPr id="43025" name="Line 104"/>
          <p:cNvSpPr>
            <a:spLocks noChangeShapeType="1"/>
          </p:cNvSpPr>
          <p:nvPr/>
        </p:nvSpPr>
        <p:spPr bwMode="auto">
          <a:xfrm flipV="1">
            <a:off x="1658938" y="2011363"/>
            <a:ext cx="0" cy="2322512"/>
          </a:xfrm>
          <a:prstGeom prst="line">
            <a:avLst/>
          </a:prstGeom>
          <a:noFill/>
          <a:ln w="3175">
            <a:solidFill>
              <a:srgbClr val="800080"/>
            </a:solidFill>
            <a:prstDash val="dash"/>
            <a:round/>
            <a:headEnd/>
            <a:tailEnd/>
          </a:ln>
        </p:spPr>
        <p:txBody>
          <a:bodyPr/>
          <a:lstStyle/>
          <a:p>
            <a:endParaRPr lang="de-DE"/>
          </a:p>
        </p:txBody>
      </p:sp>
      <p:sp>
        <p:nvSpPr>
          <p:cNvPr id="43026" name="Line 105"/>
          <p:cNvSpPr>
            <a:spLocks noChangeShapeType="1"/>
          </p:cNvSpPr>
          <p:nvPr/>
        </p:nvSpPr>
        <p:spPr bwMode="auto">
          <a:xfrm flipV="1">
            <a:off x="2551113" y="1985963"/>
            <a:ext cx="0" cy="2347912"/>
          </a:xfrm>
          <a:prstGeom prst="line">
            <a:avLst/>
          </a:prstGeom>
          <a:noFill/>
          <a:ln w="3175">
            <a:solidFill>
              <a:srgbClr val="800080"/>
            </a:solidFill>
            <a:prstDash val="dash"/>
            <a:round/>
            <a:headEnd/>
            <a:tailEnd/>
          </a:ln>
        </p:spPr>
        <p:txBody>
          <a:bodyPr/>
          <a:lstStyle/>
          <a:p>
            <a:endParaRPr lang="de-DE"/>
          </a:p>
        </p:txBody>
      </p:sp>
      <p:sp>
        <p:nvSpPr>
          <p:cNvPr id="43027" name="Line 107"/>
          <p:cNvSpPr>
            <a:spLocks noChangeShapeType="1"/>
          </p:cNvSpPr>
          <p:nvPr/>
        </p:nvSpPr>
        <p:spPr bwMode="auto">
          <a:xfrm flipV="1">
            <a:off x="3427413" y="1985963"/>
            <a:ext cx="0" cy="2347912"/>
          </a:xfrm>
          <a:prstGeom prst="line">
            <a:avLst/>
          </a:prstGeom>
          <a:noFill/>
          <a:ln w="3175">
            <a:solidFill>
              <a:srgbClr val="800080"/>
            </a:solidFill>
            <a:prstDash val="dash"/>
            <a:round/>
            <a:headEnd/>
            <a:tailEnd/>
          </a:ln>
        </p:spPr>
        <p:txBody>
          <a:bodyPr/>
          <a:lstStyle/>
          <a:p>
            <a:endParaRPr lang="de-DE"/>
          </a:p>
        </p:txBody>
      </p:sp>
      <p:sp>
        <p:nvSpPr>
          <p:cNvPr id="43028" name="Line 108"/>
          <p:cNvSpPr>
            <a:spLocks noChangeShapeType="1"/>
          </p:cNvSpPr>
          <p:nvPr/>
        </p:nvSpPr>
        <p:spPr bwMode="auto">
          <a:xfrm flipV="1">
            <a:off x="4319588" y="1973263"/>
            <a:ext cx="0" cy="2360612"/>
          </a:xfrm>
          <a:prstGeom prst="line">
            <a:avLst/>
          </a:prstGeom>
          <a:noFill/>
          <a:ln w="3175">
            <a:solidFill>
              <a:srgbClr val="800080"/>
            </a:solidFill>
            <a:prstDash val="dash"/>
            <a:round/>
            <a:headEnd/>
            <a:tailEnd/>
          </a:ln>
        </p:spPr>
        <p:txBody>
          <a:bodyPr/>
          <a:lstStyle/>
          <a:p>
            <a:endParaRPr lang="de-DE"/>
          </a:p>
        </p:txBody>
      </p:sp>
      <p:sp>
        <p:nvSpPr>
          <p:cNvPr id="43029" name="Line 109"/>
          <p:cNvSpPr>
            <a:spLocks noChangeShapeType="1"/>
          </p:cNvSpPr>
          <p:nvPr/>
        </p:nvSpPr>
        <p:spPr bwMode="auto">
          <a:xfrm flipV="1">
            <a:off x="5227638" y="1973263"/>
            <a:ext cx="0" cy="2360612"/>
          </a:xfrm>
          <a:prstGeom prst="line">
            <a:avLst/>
          </a:prstGeom>
          <a:noFill/>
          <a:ln w="3175">
            <a:solidFill>
              <a:srgbClr val="800080"/>
            </a:solidFill>
            <a:prstDash val="dash"/>
            <a:round/>
            <a:headEnd/>
            <a:tailEnd/>
          </a:ln>
        </p:spPr>
        <p:txBody>
          <a:bodyPr/>
          <a:lstStyle/>
          <a:p>
            <a:endParaRPr lang="de-DE"/>
          </a:p>
        </p:txBody>
      </p:sp>
      <p:sp>
        <p:nvSpPr>
          <p:cNvPr id="43030" name="Line 110"/>
          <p:cNvSpPr>
            <a:spLocks noChangeShapeType="1"/>
          </p:cNvSpPr>
          <p:nvPr/>
        </p:nvSpPr>
        <p:spPr bwMode="auto">
          <a:xfrm flipV="1">
            <a:off x="6132513" y="1973263"/>
            <a:ext cx="0" cy="2360612"/>
          </a:xfrm>
          <a:prstGeom prst="line">
            <a:avLst/>
          </a:prstGeom>
          <a:noFill/>
          <a:ln w="3175">
            <a:solidFill>
              <a:srgbClr val="800080"/>
            </a:solidFill>
            <a:prstDash val="dash"/>
            <a:round/>
            <a:headEnd/>
            <a:tailEnd/>
          </a:ln>
        </p:spPr>
        <p:txBody>
          <a:bodyPr/>
          <a:lstStyle/>
          <a:p>
            <a:endParaRPr lang="de-DE"/>
          </a:p>
        </p:txBody>
      </p:sp>
      <p:sp>
        <p:nvSpPr>
          <p:cNvPr id="43031" name="Line 112"/>
          <p:cNvSpPr>
            <a:spLocks noChangeShapeType="1"/>
          </p:cNvSpPr>
          <p:nvPr/>
        </p:nvSpPr>
        <p:spPr bwMode="auto">
          <a:xfrm>
            <a:off x="6864350" y="1962150"/>
            <a:ext cx="0" cy="2365375"/>
          </a:xfrm>
          <a:prstGeom prst="line">
            <a:avLst/>
          </a:prstGeom>
          <a:noFill/>
          <a:ln w="12700">
            <a:solidFill>
              <a:srgbClr val="800080"/>
            </a:solidFill>
            <a:round/>
            <a:headEnd type="none" w="sm" len="sm"/>
            <a:tailEnd type="none" w="sm" len="sm"/>
          </a:ln>
        </p:spPr>
        <p:txBody>
          <a:bodyPr/>
          <a:lstStyle/>
          <a:p>
            <a:endParaRPr lang="de-DE"/>
          </a:p>
        </p:txBody>
      </p:sp>
      <p:sp>
        <p:nvSpPr>
          <p:cNvPr id="43032" name="Line 118"/>
          <p:cNvSpPr>
            <a:spLocks noChangeShapeType="1"/>
          </p:cNvSpPr>
          <p:nvPr/>
        </p:nvSpPr>
        <p:spPr bwMode="auto">
          <a:xfrm>
            <a:off x="790575" y="2384425"/>
            <a:ext cx="1958975" cy="268288"/>
          </a:xfrm>
          <a:prstGeom prst="line">
            <a:avLst/>
          </a:prstGeom>
          <a:noFill/>
          <a:ln w="25400">
            <a:solidFill>
              <a:srgbClr val="800080"/>
            </a:solidFill>
            <a:round/>
            <a:headEnd/>
            <a:tailEnd/>
          </a:ln>
        </p:spPr>
        <p:txBody>
          <a:bodyPr/>
          <a:lstStyle/>
          <a:p>
            <a:endParaRPr lang="de-DE"/>
          </a:p>
        </p:txBody>
      </p:sp>
      <p:sp>
        <p:nvSpPr>
          <p:cNvPr id="43033" name="Arc 119"/>
          <p:cNvSpPr>
            <a:spLocks/>
          </p:cNvSpPr>
          <p:nvPr/>
        </p:nvSpPr>
        <p:spPr bwMode="auto">
          <a:xfrm>
            <a:off x="2276475" y="2651125"/>
            <a:ext cx="1163638" cy="576263"/>
          </a:xfrm>
          <a:custGeom>
            <a:avLst/>
            <a:gdLst>
              <a:gd name="T0" fmla="*/ 32421302 w 17581"/>
              <a:gd name="T1" fmla="*/ 0 h 20491"/>
              <a:gd name="T2" fmla="*/ 83418548 w 17581"/>
              <a:gd name="T3" fmla="*/ 6281241 h 20491"/>
              <a:gd name="T4" fmla="*/ 0 w 17581"/>
              <a:gd name="T5" fmla="*/ 16206094 h 20491"/>
              <a:gd name="T6" fmla="*/ 0 60000 65536"/>
              <a:gd name="T7" fmla="*/ 0 60000 65536"/>
              <a:gd name="T8" fmla="*/ 0 60000 65536"/>
              <a:gd name="T9" fmla="*/ 0 w 17581"/>
              <a:gd name="T10" fmla="*/ 0 h 20491"/>
              <a:gd name="T11" fmla="*/ 17581 w 17581"/>
              <a:gd name="T12" fmla="*/ 20491 h 20491"/>
            </a:gdLst>
            <a:ahLst/>
            <a:cxnLst>
              <a:cxn ang="T6">
                <a:pos x="T0" y="T1"/>
              </a:cxn>
              <a:cxn ang="T7">
                <a:pos x="T2" y="T3"/>
              </a:cxn>
              <a:cxn ang="T8">
                <a:pos x="T4" y="T5"/>
              </a:cxn>
            </a:cxnLst>
            <a:rect l="T9" t="T10" r="T11" b="T12"/>
            <a:pathLst>
              <a:path w="17581" h="20491" fill="none" extrusionOk="0">
                <a:moveTo>
                  <a:pt x="6832" y="0"/>
                </a:moveTo>
                <a:cubicBezTo>
                  <a:pt x="11165" y="1444"/>
                  <a:pt x="14927" y="4225"/>
                  <a:pt x="17580" y="7942"/>
                </a:cubicBezTo>
              </a:path>
              <a:path w="17581" h="20491" stroke="0" extrusionOk="0">
                <a:moveTo>
                  <a:pt x="6832" y="0"/>
                </a:moveTo>
                <a:cubicBezTo>
                  <a:pt x="11165" y="1444"/>
                  <a:pt x="14927" y="4225"/>
                  <a:pt x="17580" y="7942"/>
                </a:cubicBezTo>
                <a:lnTo>
                  <a:pt x="0" y="20491"/>
                </a:lnTo>
                <a:close/>
              </a:path>
            </a:pathLst>
          </a:custGeom>
          <a:noFill/>
          <a:ln w="25400">
            <a:solidFill>
              <a:srgbClr val="800080"/>
            </a:solidFill>
            <a:round/>
            <a:headEnd/>
            <a:tailEnd/>
          </a:ln>
        </p:spPr>
        <p:txBody>
          <a:bodyPr/>
          <a:lstStyle/>
          <a:p>
            <a:endParaRPr lang="de-DE">
              <a:latin typeface="Calibri" pitchFamily="34" charset="0"/>
            </a:endParaRPr>
          </a:p>
        </p:txBody>
      </p:sp>
      <p:sp>
        <p:nvSpPr>
          <p:cNvPr id="43034" name="Line 121"/>
          <p:cNvSpPr>
            <a:spLocks noChangeShapeType="1"/>
          </p:cNvSpPr>
          <p:nvPr/>
        </p:nvSpPr>
        <p:spPr bwMode="auto">
          <a:xfrm>
            <a:off x="777875" y="4843463"/>
            <a:ext cx="3175" cy="1352550"/>
          </a:xfrm>
          <a:prstGeom prst="line">
            <a:avLst/>
          </a:prstGeom>
          <a:noFill/>
          <a:ln w="22225">
            <a:solidFill>
              <a:srgbClr val="008000"/>
            </a:solidFill>
            <a:round/>
            <a:headEnd type="none" w="sm" len="sm"/>
            <a:tailEnd type="triangle" w="med" len="lg"/>
          </a:ln>
        </p:spPr>
        <p:txBody>
          <a:bodyPr/>
          <a:lstStyle/>
          <a:p>
            <a:endParaRPr lang="de-DE"/>
          </a:p>
        </p:txBody>
      </p:sp>
      <p:sp>
        <p:nvSpPr>
          <p:cNvPr id="43035" name="Line 122"/>
          <p:cNvSpPr>
            <a:spLocks noChangeShapeType="1"/>
          </p:cNvSpPr>
          <p:nvPr/>
        </p:nvSpPr>
        <p:spPr bwMode="auto">
          <a:xfrm>
            <a:off x="790575" y="5041900"/>
            <a:ext cx="5710238" cy="3175"/>
          </a:xfrm>
          <a:prstGeom prst="line">
            <a:avLst/>
          </a:prstGeom>
          <a:noFill/>
          <a:ln w="6350">
            <a:solidFill>
              <a:srgbClr val="000000"/>
            </a:solidFill>
            <a:prstDash val="sysDot"/>
            <a:round/>
            <a:headEnd type="none" w="sm" len="sm"/>
            <a:tailEnd type="none" w="sm" len="sm"/>
          </a:ln>
        </p:spPr>
        <p:txBody>
          <a:bodyPr/>
          <a:lstStyle/>
          <a:p>
            <a:endParaRPr lang="de-DE"/>
          </a:p>
        </p:txBody>
      </p:sp>
      <p:sp>
        <p:nvSpPr>
          <p:cNvPr id="43036" name="Line 123"/>
          <p:cNvSpPr>
            <a:spLocks noChangeShapeType="1"/>
          </p:cNvSpPr>
          <p:nvPr/>
        </p:nvSpPr>
        <p:spPr bwMode="auto">
          <a:xfrm>
            <a:off x="790575" y="5268913"/>
            <a:ext cx="5710238" cy="1587"/>
          </a:xfrm>
          <a:prstGeom prst="line">
            <a:avLst/>
          </a:prstGeom>
          <a:noFill/>
          <a:ln w="6350">
            <a:solidFill>
              <a:srgbClr val="000000"/>
            </a:solidFill>
            <a:prstDash val="sysDot"/>
            <a:round/>
            <a:headEnd type="none" w="sm" len="sm"/>
            <a:tailEnd type="none" w="sm" len="sm"/>
          </a:ln>
        </p:spPr>
        <p:txBody>
          <a:bodyPr/>
          <a:lstStyle/>
          <a:p>
            <a:endParaRPr lang="de-DE"/>
          </a:p>
        </p:txBody>
      </p:sp>
      <p:sp>
        <p:nvSpPr>
          <p:cNvPr id="43037" name="Line 124"/>
          <p:cNvSpPr>
            <a:spLocks noChangeShapeType="1"/>
          </p:cNvSpPr>
          <p:nvPr/>
        </p:nvSpPr>
        <p:spPr bwMode="auto">
          <a:xfrm>
            <a:off x="809625" y="5715000"/>
            <a:ext cx="5708650" cy="0"/>
          </a:xfrm>
          <a:prstGeom prst="line">
            <a:avLst/>
          </a:prstGeom>
          <a:noFill/>
          <a:ln w="6350">
            <a:solidFill>
              <a:srgbClr val="000000"/>
            </a:solidFill>
            <a:prstDash val="sysDot"/>
            <a:round/>
            <a:headEnd type="none" w="sm" len="sm"/>
            <a:tailEnd type="none" w="sm" len="sm"/>
          </a:ln>
        </p:spPr>
        <p:txBody>
          <a:bodyPr/>
          <a:lstStyle/>
          <a:p>
            <a:endParaRPr lang="de-DE"/>
          </a:p>
        </p:txBody>
      </p:sp>
      <p:sp>
        <p:nvSpPr>
          <p:cNvPr id="43038" name="Line 125"/>
          <p:cNvSpPr>
            <a:spLocks noChangeShapeType="1"/>
          </p:cNvSpPr>
          <p:nvPr/>
        </p:nvSpPr>
        <p:spPr bwMode="auto">
          <a:xfrm flipV="1">
            <a:off x="804863" y="5934075"/>
            <a:ext cx="5713412" cy="1588"/>
          </a:xfrm>
          <a:prstGeom prst="line">
            <a:avLst/>
          </a:prstGeom>
          <a:noFill/>
          <a:ln w="6350">
            <a:solidFill>
              <a:srgbClr val="000000"/>
            </a:solidFill>
            <a:prstDash val="sysDot"/>
            <a:round/>
            <a:headEnd type="none" w="sm" len="sm"/>
            <a:tailEnd type="none" w="sm" len="sm"/>
          </a:ln>
        </p:spPr>
        <p:txBody>
          <a:bodyPr/>
          <a:lstStyle/>
          <a:p>
            <a:endParaRPr lang="de-DE"/>
          </a:p>
        </p:txBody>
      </p:sp>
      <p:sp>
        <p:nvSpPr>
          <p:cNvPr id="43039" name="Line 127"/>
          <p:cNvSpPr>
            <a:spLocks noChangeShapeType="1"/>
          </p:cNvSpPr>
          <p:nvPr/>
        </p:nvSpPr>
        <p:spPr bwMode="auto">
          <a:xfrm>
            <a:off x="781050" y="5495925"/>
            <a:ext cx="5737225" cy="0"/>
          </a:xfrm>
          <a:prstGeom prst="line">
            <a:avLst/>
          </a:prstGeom>
          <a:noFill/>
          <a:ln w="6350">
            <a:solidFill>
              <a:srgbClr val="000000"/>
            </a:solidFill>
            <a:prstDash val="sysDot"/>
            <a:round/>
            <a:headEnd type="none" w="sm" len="sm"/>
            <a:tailEnd type="none" w="sm" len="sm"/>
          </a:ln>
        </p:spPr>
        <p:txBody>
          <a:bodyPr/>
          <a:lstStyle/>
          <a:p>
            <a:endParaRPr lang="de-DE"/>
          </a:p>
        </p:txBody>
      </p:sp>
      <p:sp>
        <p:nvSpPr>
          <p:cNvPr id="43040" name="Text Box 128"/>
          <p:cNvSpPr txBox="1">
            <a:spLocks noChangeArrowheads="1"/>
          </p:cNvSpPr>
          <p:nvPr/>
        </p:nvSpPr>
        <p:spPr bwMode="auto">
          <a:xfrm>
            <a:off x="600075" y="4895850"/>
            <a:ext cx="212725" cy="1200150"/>
          </a:xfrm>
          <a:prstGeom prst="rect">
            <a:avLst/>
          </a:prstGeom>
          <a:noFill/>
          <a:ln w="9525">
            <a:noFill/>
            <a:miter lim="800000"/>
            <a:headEnd/>
            <a:tailEnd/>
          </a:ln>
        </p:spPr>
        <p:txBody>
          <a:bodyPr lIns="3600" tIns="3600" rIns="3600" bIns="3600"/>
          <a:lstStyle/>
          <a:p>
            <a:endParaRPr lang="en-US" sz="300" b="1">
              <a:solidFill>
                <a:srgbClr val="008000"/>
              </a:solidFill>
              <a:latin typeface="Calibri" pitchFamily="34" charset="0"/>
            </a:endParaRPr>
          </a:p>
          <a:p>
            <a:r>
              <a:rPr lang="en-US" sz="1200" b="1">
                <a:solidFill>
                  <a:srgbClr val="008000"/>
                </a:solidFill>
                <a:latin typeface="Calibri" pitchFamily="34" charset="0"/>
              </a:rPr>
              <a:t>1</a:t>
            </a:r>
          </a:p>
          <a:p>
            <a:endParaRPr lang="en-US" sz="300" b="1">
              <a:solidFill>
                <a:srgbClr val="008000"/>
              </a:solidFill>
              <a:latin typeface="Calibri" pitchFamily="34" charset="0"/>
            </a:endParaRPr>
          </a:p>
          <a:p>
            <a:r>
              <a:rPr lang="en-US" sz="1200" b="1">
                <a:solidFill>
                  <a:srgbClr val="008000"/>
                </a:solidFill>
                <a:latin typeface="Calibri" pitchFamily="34" charset="0"/>
              </a:rPr>
              <a:t>2</a:t>
            </a:r>
          </a:p>
          <a:p>
            <a:endParaRPr lang="en-US" sz="300" b="1">
              <a:solidFill>
                <a:srgbClr val="008000"/>
              </a:solidFill>
              <a:latin typeface="Calibri" pitchFamily="34" charset="0"/>
            </a:endParaRPr>
          </a:p>
          <a:p>
            <a:r>
              <a:rPr lang="en-US" sz="1200" b="1">
                <a:solidFill>
                  <a:srgbClr val="008000"/>
                </a:solidFill>
                <a:latin typeface="Calibri" pitchFamily="34" charset="0"/>
              </a:rPr>
              <a:t>3</a:t>
            </a:r>
          </a:p>
          <a:p>
            <a:endParaRPr lang="en-US" sz="300" b="1">
              <a:solidFill>
                <a:srgbClr val="008000"/>
              </a:solidFill>
              <a:latin typeface="Calibri" pitchFamily="34" charset="0"/>
            </a:endParaRPr>
          </a:p>
          <a:p>
            <a:r>
              <a:rPr lang="en-US" sz="1200" b="1">
                <a:solidFill>
                  <a:srgbClr val="008000"/>
                </a:solidFill>
                <a:latin typeface="Calibri" pitchFamily="34" charset="0"/>
              </a:rPr>
              <a:t>4</a:t>
            </a:r>
          </a:p>
          <a:p>
            <a:endParaRPr lang="en-US" sz="300" b="1">
              <a:solidFill>
                <a:srgbClr val="008000"/>
              </a:solidFill>
              <a:latin typeface="Calibri" pitchFamily="34" charset="0"/>
            </a:endParaRPr>
          </a:p>
          <a:p>
            <a:r>
              <a:rPr lang="en-US" sz="1200" b="1">
                <a:solidFill>
                  <a:srgbClr val="008000"/>
                </a:solidFill>
                <a:latin typeface="Calibri" pitchFamily="34" charset="0"/>
              </a:rPr>
              <a:t>5</a:t>
            </a:r>
            <a:endParaRPr lang="en-US" sz="1200" b="1">
              <a:latin typeface="Calibri" pitchFamily="34" charset="0"/>
            </a:endParaRPr>
          </a:p>
        </p:txBody>
      </p:sp>
      <p:sp>
        <p:nvSpPr>
          <p:cNvPr id="43041" name="Line 129"/>
          <p:cNvSpPr>
            <a:spLocks noChangeShapeType="1"/>
          </p:cNvSpPr>
          <p:nvPr/>
        </p:nvSpPr>
        <p:spPr bwMode="auto">
          <a:xfrm>
            <a:off x="1603375" y="5008563"/>
            <a:ext cx="1778000" cy="692150"/>
          </a:xfrm>
          <a:prstGeom prst="line">
            <a:avLst/>
          </a:prstGeom>
          <a:noFill/>
          <a:ln w="22225">
            <a:solidFill>
              <a:srgbClr val="008080"/>
            </a:solidFill>
            <a:round/>
            <a:headEnd type="none" w="sm" len="sm"/>
            <a:tailEnd type="none" w="sm" len="sm"/>
          </a:ln>
        </p:spPr>
        <p:txBody>
          <a:bodyPr/>
          <a:lstStyle/>
          <a:p>
            <a:endParaRPr lang="de-DE"/>
          </a:p>
        </p:txBody>
      </p:sp>
      <p:sp>
        <p:nvSpPr>
          <p:cNvPr id="43042" name="Line 130"/>
          <p:cNvSpPr>
            <a:spLocks noChangeShapeType="1"/>
          </p:cNvSpPr>
          <p:nvPr/>
        </p:nvSpPr>
        <p:spPr bwMode="auto">
          <a:xfrm>
            <a:off x="4129088" y="5802313"/>
            <a:ext cx="2308225" cy="30162"/>
          </a:xfrm>
          <a:prstGeom prst="line">
            <a:avLst/>
          </a:prstGeom>
          <a:noFill/>
          <a:ln w="22225">
            <a:solidFill>
              <a:srgbClr val="008080"/>
            </a:solidFill>
            <a:round/>
            <a:headEnd type="none" w="sm" len="sm"/>
            <a:tailEnd type="none" w="sm" len="sm"/>
          </a:ln>
        </p:spPr>
        <p:txBody>
          <a:bodyPr/>
          <a:lstStyle/>
          <a:p>
            <a:endParaRPr lang="de-DE"/>
          </a:p>
        </p:txBody>
      </p:sp>
      <p:sp>
        <p:nvSpPr>
          <p:cNvPr id="43043" name="Text Box 131"/>
          <p:cNvSpPr txBox="1">
            <a:spLocks noChangeArrowheads="1"/>
          </p:cNvSpPr>
          <p:nvPr/>
        </p:nvSpPr>
        <p:spPr bwMode="auto">
          <a:xfrm>
            <a:off x="2852738" y="4854575"/>
            <a:ext cx="1079500" cy="269875"/>
          </a:xfrm>
          <a:prstGeom prst="rect">
            <a:avLst/>
          </a:prstGeom>
          <a:noFill/>
          <a:ln w="9525">
            <a:noFill/>
            <a:miter lim="800000"/>
            <a:headEnd/>
            <a:tailEnd/>
          </a:ln>
        </p:spPr>
        <p:txBody>
          <a:bodyPr lIns="3600" tIns="3600" rIns="3600" bIns="3600"/>
          <a:lstStyle/>
          <a:p>
            <a:r>
              <a:rPr lang="en-US" sz="1200">
                <a:solidFill>
                  <a:srgbClr val="008080"/>
                </a:solidFill>
                <a:latin typeface="Calibri" pitchFamily="34" charset="0"/>
              </a:rPr>
              <a:t>  colder climate </a:t>
            </a:r>
            <a:endParaRPr lang="en-US" sz="1200">
              <a:latin typeface="Calibri" pitchFamily="34" charset="0"/>
            </a:endParaRPr>
          </a:p>
        </p:txBody>
      </p:sp>
      <p:sp>
        <p:nvSpPr>
          <p:cNvPr id="43044" name="Line 132"/>
          <p:cNvSpPr>
            <a:spLocks noChangeShapeType="1"/>
          </p:cNvSpPr>
          <p:nvPr/>
        </p:nvSpPr>
        <p:spPr bwMode="auto">
          <a:xfrm flipH="1">
            <a:off x="2354263" y="5072063"/>
            <a:ext cx="269875" cy="201612"/>
          </a:xfrm>
          <a:prstGeom prst="line">
            <a:avLst/>
          </a:prstGeom>
          <a:noFill/>
          <a:ln w="12700">
            <a:solidFill>
              <a:srgbClr val="008080"/>
            </a:solidFill>
            <a:round/>
            <a:headEnd type="none" w="sm" len="sm"/>
            <a:tailEnd type="triangle" w="med" len="med"/>
          </a:ln>
        </p:spPr>
        <p:txBody>
          <a:bodyPr/>
          <a:lstStyle/>
          <a:p>
            <a:endParaRPr lang="de-DE"/>
          </a:p>
        </p:txBody>
      </p:sp>
      <p:sp>
        <p:nvSpPr>
          <p:cNvPr id="43045" name="Line 133"/>
          <p:cNvSpPr>
            <a:spLocks noChangeShapeType="1"/>
          </p:cNvSpPr>
          <p:nvPr/>
        </p:nvSpPr>
        <p:spPr bwMode="auto">
          <a:xfrm>
            <a:off x="2624138" y="5072063"/>
            <a:ext cx="1538287" cy="0"/>
          </a:xfrm>
          <a:prstGeom prst="line">
            <a:avLst/>
          </a:prstGeom>
          <a:noFill/>
          <a:ln w="12700">
            <a:solidFill>
              <a:srgbClr val="008080"/>
            </a:solidFill>
            <a:round/>
            <a:headEnd/>
            <a:tailEnd/>
          </a:ln>
        </p:spPr>
        <p:txBody>
          <a:bodyPr/>
          <a:lstStyle/>
          <a:p>
            <a:endParaRPr lang="de-DE"/>
          </a:p>
        </p:txBody>
      </p:sp>
      <p:sp>
        <p:nvSpPr>
          <p:cNvPr id="43046" name="Arc 135"/>
          <p:cNvSpPr>
            <a:spLocks/>
          </p:cNvSpPr>
          <p:nvPr/>
        </p:nvSpPr>
        <p:spPr bwMode="auto">
          <a:xfrm flipH="1" flipV="1">
            <a:off x="3335338" y="5475288"/>
            <a:ext cx="812800" cy="327025"/>
          </a:xfrm>
          <a:custGeom>
            <a:avLst/>
            <a:gdLst>
              <a:gd name="T0" fmla="*/ 0 w 16487"/>
              <a:gd name="T1" fmla="*/ 0 h 21600"/>
              <a:gd name="T2" fmla="*/ 43462043 w 16487"/>
              <a:gd name="T3" fmla="*/ 1752400 h 21600"/>
              <a:gd name="T4" fmla="*/ 0 w 16487"/>
              <a:gd name="T5" fmla="*/ 4951174 h 21600"/>
              <a:gd name="T6" fmla="*/ 0 60000 65536"/>
              <a:gd name="T7" fmla="*/ 0 60000 65536"/>
              <a:gd name="T8" fmla="*/ 0 60000 65536"/>
              <a:gd name="T9" fmla="*/ 0 w 16487"/>
              <a:gd name="T10" fmla="*/ 0 h 21600"/>
              <a:gd name="T11" fmla="*/ 16487 w 16487"/>
              <a:gd name="T12" fmla="*/ 21600 h 21600"/>
            </a:gdLst>
            <a:ahLst/>
            <a:cxnLst>
              <a:cxn ang="T6">
                <a:pos x="T0" y="T1"/>
              </a:cxn>
              <a:cxn ang="T7">
                <a:pos x="T2" y="T3"/>
              </a:cxn>
              <a:cxn ang="T8">
                <a:pos x="T4" y="T5"/>
              </a:cxn>
            </a:cxnLst>
            <a:rect l="T9" t="T10" r="T11" b="T12"/>
            <a:pathLst>
              <a:path w="16487" h="21600" fill="none" extrusionOk="0">
                <a:moveTo>
                  <a:pt x="-1" y="0"/>
                </a:moveTo>
                <a:cubicBezTo>
                  <a:pt x="6352" y="0"/>
                  <a:pt x="12382" y="2796"/>
                  <a:pt x="16486" y="7645"/>
                </a:cubicBezTo>
              </a:path>
              <a:path w="16487" h="21600" stroke="0" extrusionOk="0">
                <a:moveTo>
                  <a:pt x="-1" y="0"/>
                </a:moveTo>
                <a:cubicBezTo>
                  <a:pt x="6352" y="0"/>
                  <a:pt x="12382" y="2796"/>
                  <a:pt x="16486" y="7645"/>
                </a:cubicBezTo>
                <a:lnTo>
                  <a:pt x="0" y="21600"/>
                </a:lnTo>
                <a:close/>
              </a:path>
            </a:pathLst>
          </a:custGeom>
          <a:noFill/>
          <a:ln w="22225">
            <a:solidFill>
              <a:srgbClr val="008080"/>
            </a:solidFill>
            <a:round/>
            <a:headEnd/>
            <a:tailEnd/>
          </a:ln>
        </p:spPr>
        <p:txBody>
          <a:bodyPr/>
          <a:lstStyle/>
          <a:p>
            <a:endParaRPr lang="de-DE">
              <a:latin typeface="Calibri" pitchFamily="34" charset="0"/>
            </a:endParaRPr>
          </a:p>
        </p:txBody>
      </p:sp>
      <p:sp>
        <p:nvSpPr>
          <p:cNvPr id="43047" name="Arc 136"/>
          <p:cNvSpPr>
            <a:spLocks/>
          </p:cNvSpPr>
          <p:nvPr/>
        </p:nvSpPr>
        <p:spPr bwMode="auto">
          <a:xfrm>
            <a:off x="785813" y="4865688"/>
            <a:ext cx="862012" cy="623887"/>
          </a:xfrm>
          <a:custGeom>
            <a:avLst/>
            <a:gdLst>
              <a:gd name="T0" fmla="*/ 0 w 14377"/>
              <a:gd name="T1" fmla="*/ 0 h 21600"/>
              <a:gd name="T2" fmla="*/ 56134278 w 14377"/>
              <a:gd name="T3" fmla="*/ 4571763 h 21600"/>
              <a:gd name="T4" fmla="*/ 0 w 14377"/>
              <a:gd name="T5" fmla="*/ 18020139 h 21600"/>
              <a:gd name="T6" fmla="*/ 0 60000 65536"/>
              <a:gd name="T7" fmla="*/ 0 60000 65536"/>
              <a:gd name="T8" fmla="*/ 0 60000 65536"/>
              <a:gd name="T9" fmla="*/ 0 w 14377"/>
              <a:gd name="T10" fmla="*/ 0 h 21600"/>
              <a:gd name="T11" fmla="*/ 14377 w 14377"/>
              <a:gd name="T12" fmla="*/ 21600 h 21600"/>
            </a:gdLst>
            <a:ahLst/>
            <a:cxnLst>
              <a:cxn ang="T6">
                <a:pos x="T0" y="T1"/>
              </a:cxn>
              <a:cxn ang="T7">
                <a:pos x="T2" y="T3"/>
              </a:cxn>
              <a:cxn ang="T8">
                <a:pos x="T4" y="T5"/>
              </a:cxn>
            </a:cxnLst>
            <a:rect l="T9" t="T10" r="T11" b="T12"/>
            <a:pathLst>
              <a:path w="14377" h="21600" fill="none" extrusionOk="0">
                <a:moveTo>
                  <a:pt x="-1" y="0"/>
                </a:moveTo>
                <a:cubicBezTo>
                  <a:pt x="5302" y="0"/>
                  <a:pt x="10419" y="1950"/>
                  <a:pt x="14377" y="5479"/>
                </a:cubicBezTo>
              </a:path>
              <a:path w="14377" h="21600" stroke="0" extrusionOk="0">
                <a:moveTo>
                  <a:pt x="-1" y="0"/>
                </a:moveTo>
                <a:cubicBezTo>
                  <a:pt x="5302" y="0"/>
                  <a:pt x="10419" y="1950"/>
                  <a:pt x="14377" y="5479"/>
                </a:cubicBezTo>
                <a:lnTo>
                  <a:pt x="0" y="21600"/>
                </a:lnTo>
                <a:close/>
              </a:path>
            </a:pathLst>
          </a:custGeom>
          <a:noFill/>
          <a:ln w="22225">
            <a:solidFill>
              <a:srgbClr val="008080"/>
            </a:solidFill>
            <a:round/>
            <a:headEnd/>
            <a:tailEnd/>
          </a:ln>
        </p:spPr>
        <p:txBody>
          <a:bodyPr/>
          <a:lstStyle/>
          <a:p>
            <a:endParaRPr lang="de-DE">
              <a:latin typeface="Calibri" pitchFamily="34" charset="0"/>
            </a:endParaRPr>
          </a:p>
        </p:txBody>
      </p:sp>
      <p:sp>
        <p:nvSpPr>
          <p:cNvPr id="43048" name="Line 137"/>
          <p:cNvSpPr>
            <a:spLocks noChangeShapeType="1"/>
          </p:cNvSpPr>
          <p:nvPr/>
        </p:nvSpPr>
        <p:spPr bwMode="auto">
          <a:xfrm>
            <a:off x="973138" y="6276975"/>
            <a:ext cx="2530475" cy="0"/>
          </a:xfrm>
          <a:prstGeom prst="line">
            <a:avLst/>
          </a:prstGeom>
          <a:noFill/>
          <a:ln w="15875">
            <a:solidFill>
              <a:srgbClr val="FF0000"/>
            </a:solidFill>
            <a:round/>
            <a:headEnd type="triangle" w="lg" len="med"/>
            <a:tailEnd type="triangle" w="lg" len="med"/>
          </a:ln>
        </p:spPr>
        <p:txBody>
          <a:bodyPr/>
          <a:lstStyle/>
          <a:p>
            <a:endParaRPr lang="de-DE"/>
          </a:p>
        </p:txBody>
      </p:sp>
      <p:sp>
        <p:nvSpPr>
          <p:cNvPr id="43049" name="Line 138"/>
          <p:cNvSpPr>
            <a:spLocks noChangeShapeType="1"/>
          </p:cNvSpPr>
          <p:nvPr/>
        </p:nvSpPr>
        <p:spPr bwMode="auto">
          <a:xfrm>
            <a:off x="3863975" y="6284913"/>
            <a:ext cx="2849563" cy="0"/>
          </a:xfrm>
          <a:prstGeom prst="line">
            <a:avLst/>
          </a:prstGeom>
          <a:noFill/>
          <a:ln w="15875">
            <a:solidFill>
              <a:srgbClr val="0000FF"/>
            </a:solidFill>
            <a:round/>
            <a:headEnd type="triangle" w="lg" len="med"/>
            <a:tailEnd type="triangle" w="lg" len="med"/>
          </a:ln>
        </p:spPr>
        <p:txBody>
          <a:bodyPr/>
          <a:lstStyle/>
          <a:p>
            <a:endParaRPr lang="de-DE"/>
          </a:p>
        </p:txBody>
      </p:sp>
      <p:sp>
        <p:nvSpPr>
          <p:cNvPr id="43050" name="Text Box 139"/>
          <p:cNvSpPr txBox="1">
            <a:spLocks noChangeArrowheads="1"/>
          </p:cNvSpPr>
          <p:nvPr/>
        </p:nvSpPr>
        <p:spPr bwMode="auto">
          <a:xfrm>
            <a:off x="619125" y="6216650"/>
            <a:ext cx="342900" cy="239713"/>
          </a:xfrm>
          <a:prstGeom prst="rect">
            <a:avLst/>
          </a:prstGeom>
          <a:noFill/>
          <a:ln w="9525">
            <a:noFill/>
            <a:miter lim="800000"/>
            <a:headEnd/>
            <a:tailEnd/>
          </a:ln>
        </p:spPr>
        <p:txBody>
          <a:bodyPr lIns="3600" tIns="3600" rIns="3600" bIns="3600"/>
          <a:lstStyle/>
          <a:p>
            <a:r>
              <a:rPr lang="en-US" sz="1200" b="1">
                <a:solidFill>
                  <a:srgbClr val="008000"/>
                </a:solidFill>
                <a:latin typeface="Calibri" pitchFamily="34" charset="0"/>
              </a:rPr>
              <a:t>[%]</a:t>
            </a:r>
            <a:endParaRPr lang="en-US" sz="1200">
              <a:latin typeface="Calibri" pitchFamily="34" charset="0"/>
            </a:endParaRPr>
          </a:p>
        </p:txBody>
      </p:sp>
      <p:sp>
        <p:nvSpPr>
          <p:cNvPr id="43051" name="Text Box 140"/>
          <p:cNvSpPr txBox="1">
            <a:spLocks noChangeArrowheads="1"/>
          </p:cNvSpPr>
          <p:nvPr/>
        </p:nvSpPr>
        <p:spPr bwMode="auto">
          <a:xfrm>
            <a:off x="1287463" y="6073775"/>
            <a:ext cx="1898650" cy="401638"/>
          </a:xfrm>
          <a:prstGeom prst="rect">
            <a:avLst/>
          </a:prstGeom>
          <a:solidFill>
            <a:srgbClr val="FFFFFF"/>
          </a:solidFill>
          <a:ln w="9525">
            <a:noFill/>
            <a:miter lim="800000"/>
            <a:headEnd/>
            <a:tailEnd/>
          </a:ln>
        </p:spPr>
        <p:txBody>
          <a:bodyPr lIns="3600" tIns="3600" rIns="3600" bIns="3600"/>
          <a:lstStyle/>
          <a:p>
            <a:r>
              <a:rPr lang="en-US" sz="1200" b="1">
                <a:solidFill>
                  <a:srgbClr val="FF6600"/>
                </a:solidFill>
                <a:latin typeface="Calibri" pitchFamily="34" charset="0"/>
              </a:rPr>
              <a:t>           </a:t>
            </a:r>
            <a:r>
              <a:rPr lang="en-US" sz="1200" b="1">
                <a:solidFill>
                  <a:srgbClr val="FF0000"/>
                </a:solidFill>
                <a:latin typeface="Calibri" pitchFamily="34" charset="0"/>
              </a:rPr>
              <a:t>critical phase</a:t>
            </a:r>
            <a:endParaRPr lang="en-US" sz="1200">
              <a:solidFill>
                <a:srgbClr val="FF0000"/>
              </a:solidFill>
              <a:latin typeface="Calibri" pitchFamily="34" charset="0"/>
            </a:endParaRPr>
          </a:p>
          <a:p>
            <a:r>
              <a:rPr lang="en-US" sz="1200">
                <a:solidFill>
                  <a:srgbClr val="FF0000"/>
                </a:solidFill>
                <a:latin typeface="Calibri" pitchFamily="34" charset="0"/>
              </a:rPr>
              <a:t> (quality [cracks / bending?])</a:t>
            </a:r>
            <a:r>
              <a:rPr lang="en-US" sz="1200">
                <a:solidFill>
                  <a:srgbClr val="800080"/>
                </a:solidFill>
                <a:latin typeface="Calibri" pitchFamily="34" charset="0"/>
              </a:rPr>
              <a:t> </a:t>
            </a:r>
            <a:r>
              <a:rPr lang="en-US" sz="1200">
                <a:solidFill>
                  <a:srgbClr val="000000"/>
                </a:solidFill>
                <a:latin typeface="Calibri" pitchFamily="34" charset="0"/>
              </a:rPr>
              <a:t>     </a:t>
            </a:r>
            <a:endParaRPr lang="en-US" sz="1200">
              <a:latin typeface="Calibri" pitchFamily="34" charset="0"/>
            </a:endParaRPr>
          </a:p>
        </p:txBody>
      </p:sp>
      <p:sp>
        <p:nvSpPr>
          <p:cNvPr id="43052" name="Text Box 141"/>
          <p:cNvSpPr txBox="1">
            <a:spLocks noChangeArrowheads="1"/>
          </p:cNvSpPr>
          <p:nvPr/>
        </p:nvSpPr>
        <p:spPr bwMode="auto">
          <a:xfrm>
            <a:off x="4340225" y="6075363"/>
            <a:ext cx="1951038" cy="382587"/>
          </a:xfrm>
          <a:prstGeom prst="rect">
            <a:avLst/>
          </a:prstGeom>
          <a:solidFill>
            <a:srgbClr val="FFFFFF"/>
          </a:solidFill>
          <a:ln w="9525">
            <a:noFill/>
            <a:miter lim="800000"/>
            <a:headEnd/>
            <a:tailEnd/>
          </a:ln>
        </p:spPr>
        <p:txBody>
          <a:bodyPr lIns="3600" tIns="3600" rIns="3600" bIns="3600"/>
          <a:lstStyle/>
          <a:p>
            <a:pPr algn="ctr"/>
            <a:endParaRPr lang="en-US" sz="800">
              <a:solidFill>
                <a:srgbClr val="0000FF"/>
              </a:solidFill>
              <a:latin typeface="Calibri" pitchFamily="34" charset="0"/>
            </a:endParaRPr>
          </a:p>
          <a:p>
            <a:pPr algn="ctr"/>
            <a:r>
              <a:rPr lang="en-US" sz="1200">
                <a:solidFill>
                  <a:srgbClr val="0000FF"/>
                </a:solidFill>
                <a:latin typeface="Calibri" pitchFamily="34" charset="0"/>
              </a:rPr>
              <a:t>residual water content (%)</a:t>
            </a:r>
            <a:endParaRPr lang="en-US" sz="1200">
              <a:latin typeface="Calibri" pitchFamily="34" charset="0"/>
            </a:endParaRPr>
          </a:p>
        </p:txBody>
      </p:sp>
      <p:sp>
        <p:nvSpPr>
          <p:cNvPr id="43053" name="Freeform 147"/>
          <p:cNvSpPr>
            <a:spLocks/>
          </p:cNvSpPr>
          <p:nvPr/>
        </p:nvSpPr>
        <p:spPr bwMode="auto">
          <a:xfrm>
            <a:off x="779463" y="3822700"/>
            <a:ext cx="5386387" cy="342900"/>
          </a:xfrm>
          <a:custGeom>
            <a:avLst/>
            <a:gdLst>
              <a:gd name="T0" fmla="*/ 123092 w 3676"/>
              <a:gd name="T1" fmla="*/ 139700 h 216"/>
              <a:gd name="T2" fmla="*/ 263769 w 3676"/>
              <a:gd name="T3" fmla="*/ 107950 h 216"/>
              <a:gd name="T4" fmla="*/ 416169 w 3676"/>
              <a:gd name="T5" fmla="*/ 63500 h 216"/>
              <a:gd name="T6" fmla="*/ 574431 w 3676"/>
              <a:gd name="T7" fmla="*/ 88900 h 216"/>
              <a:gd name="T8" fmla="*/ 679938 w 3676"/>
              <a:gd name="T9" fmla="*/ 120650 h 216"/>
              <a:gd name="T10" fmla="*/ 808892 w 3676"/>
              <a:gd name="T11" fmla="*/ 177800 h 216"/>
              <a:gd name="T12" fmla="*/ 926123 w 3676"/>
              <a:gd name="T13" fmla="*/ 254000 h 216"/>
              <a:gd name="T14" fmla="*/ 1090246 w 3676"/>
              <a:gd name="T15" fmla="*/ 266700 h 216"/>
              <a:gd name="T16" fmla="*/ 1271954 w 3676"/>
              <a:gd name="T17" fmla="*/ 222250 h 216"/>
              <a:gd name="T18" fmla="*/ 1412631 w 3676"/>
              <a:gd name="T19" fmla="*/ 171450 h 216"/>
              <a:gd name="T20" fmla="*/ 1500554 w 3676"/>
              <a:gd name="T21" fmla="*/ 127000 h 216"/>
              <a:gd name="T22" fmla="*/ 1658816 w 3676"/>
              <a:gd name="T23" fmla="*/ 196850 h 216"/>
              <a:gd name="T24" fmla="*/ 1858108 w 3676"/>
              <a:gd name="T25" fmla="*/ 266700 h 216"/>
              <a:gd name="T26" fmla="*/ 1987062 w 3676"/>
              <a:gd name="T27" fmla="*/ 215900 h 216"/>
              <a:gd name="T28" fmla="*/ 2133600 w 3676"/>
              <a:gd name="T29" fmla="*/ 133350 h 216"/>
              <a:gd name="T30" fmla="*/ 2221523 w 3676"/>
              <a:gd name="T31" fmla="*/ 69850 h 216"/>
              <a:gd name="T32" fmla="*/ 2368062 w 3676"/>
              <a:gd name="T33" fmla="*/ 146050 h 216"/>
              <a:gd name="T34" fmla="*/ 2567354 w 3676"/>
              <a:gd name="T35" fmla="*/ 266700 h 216"/>
              <a:gd name="T36" fmla="*/ 2766646 w 3676"/>
              <a:gd name="T37" fmla="*/ 279400 h 216"/>
              <a:gd name="T38" fmla="*/ 2901462 w 3676"/>
              <a:gd name="T39" fmla="*/ 228600 h 216"/>
              <a:gd name="T40" fmla="*/ 3012831 w 3676"/>
              <a:gd name="T41" fmla="*/ 152400 h 216"/>
              <a:gd name="T42" fmla="*/ 3112478 w 3676"/>
              <a:gd name="T43" fmla="*/ 95250 h 216"/>
              <a:gd name="T44" fmla="*/ 3247293 w 3676"/>
              <a:gd name="T45" fmla="*/ 120650 h 216"/>
              <a:gd name="T46" fmla="*/ 3387970 w 3676"/>
              <a:gd name="T47" fmla="*/ 222250 h 216"/>
              <a:gd name="T48" fmla="*/ 3475893 w 3676"/>
              <a:gd name="T49" fmla="*/ 298450 h 216"/>
              <a:gd name="T50" fmla="*/ 3593124 w 3676"/>
              <a:gd name="T51" fmla="*/ 304800 h 216"/>
              <a:gd name="T52" fmla="*/ 3745524 w 3676"/>
              <a:gd name="T53" fmla="*/ 292100 h 216"/>
              <a:gd name="T54" fmla="*/ 3933093 w 3676"/>
              <a:gd name="T55" fmla="*/ 222250 h 216"/>
              <a:gd name="T56" fmla="*/ 4032739 w 3676"/>
              <a:gd name="T57" fmla="*/ 273050 h 216"/>
              <a:gd name="T58" fmla="*/ 4179277 w 3676"/>
              <a:gd name="T59" fmla="*/ 311150 h 216"/>
              <a:gd name="T60" fmla="*/ 4308231 w 3676"/>
              <a:gd name="T61" fmla="*/ 254000 h 216"/>
              <a:gd name="T62" fmla="*/ 4443047 w 3676"/>
              <a:gd name="T63" fmla="*/ 234950 h 216"/>
              <a:gd name="T64" fmla="*/ 4542693 w 3676"/>
              <a:gd name="T65" fmla="*/ 260350 h 216"/>
              <a:gd name="T66" fmla="*/ 4654062 w 3676"/>
              <a:gd name="T67" fmla="*/ 222250 h 216"/>
              <a:gd name="T68" fmla="*/ 4759570 w 3676"/>
              <a:gd name="T69" fmla="*/ 107950 h 216"/>
              <a:gd name="T70" fmla="*/ 4888523 w 3676"/>
              <a:gd name="T71" fmla="*/ 6350 h 216"/>
              <a:gd name="T72" fmla="*/ 4976446 w 3676"/>
              <a:gd name="T73" fmla="*/ 38100 h 216"/>
              <a:gd name="T74" fmla="*/ 5064369 w 3676"/>
              <a:gd name="T75" fmla="*/ 165100 h 216"/>
              <a:gd name="T76" fmla="*/ 5199185 w 3676"/>
              <a:gd name="T77" fmla="*/ 298450 h 216"/>
              <a:gd name="T78" fmla="*/ 5345723 w 3676"/>
              <a:gd name="T79" fmla="*/ 33655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76"/>
              <a:gd name="T121" fmla="*/ 0 h 216"/>
              <a:gd name="T122" fmla="*/ 3676 w 3676"/>
              <a:gd name="T123" fmla="*/ 216 h 2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76" h="216">
                <a:moveTo>
                  <a:pt x="0" y="92"/>
                </a:moveTo>
                <a:lnTo>
                  <a:pt x="84" y="88"/>
                </a:lnTo>
                <a:lnTo>
                  <a:pt x="140" y="76"/>
                </a:lnTo>
                <a:lnTo>
                  <a:pt x="180" y="68"/>
                </a:lnTo>
                <a:lnTo>
                  <a:pt x="216" y="60"/>
                </a:lnTo>
                <a:lnTo>
                  <a:pt x="284" y="40"/>
                </a:lnTo>
                <a:lnTo>
                  <a:pt x="324" y="36"/>
                </a:lnTo>
                <a:lnTo>
                  <a:pt x="392" y="56"/>
                </a:lnTo>
                <a:lnTo>
                  <a:pt x="420" y="64"/>
                </a:lnTo>
                <a:lnTo>
                  <a:pt x="464" y="76"/>
                </a:lnTo>
                <a:lnTo>
                  <a:pt x="508" y="92"/>
                </a:lnTo>
                <a:lnTo>
                  <a:pt x="552" y="112"/>
                </a:lnTo>
                <a:lnTo>
                  <a:pt x="588" y="132"/>
                </a:lnTo>
                <a:lnTo>
                  <a:pt x="632" y="160"/>
                </a:lnTo>
                <a:lnTo>
                  <a:pt x="680" y="164"/>
                </a:lnTo>
                <a:lnTo>
                  <a:pt x="744" y="168"/>
                </a:lnTo>
                <a:lnTo>
                  <a:pt x="804" y="160"/>
                </a:lnTo>
                <a:lnTo>
                  <a:pt x="868" y="140"/>
                </a:lnTo>
                <a:lnTo>
                  <a:pt x="924" y="128"/>
                </a:lnTo>
                <a:lnTo>
                  <a:pt x="964" y="108"/>
                </a:lnTo>
                <a:lnTo>
                  <a:pt x="976" y="84"/>
                </a:lnTo>
                <a:lnTo>
                  <a:pt x="1024" y="80"/>
                </a:lnTo>
                <a:lnTo>
                  <a:pt x="1080" y="96"/>
                </a:lnTo>
                <a:lnTo>
                  <a:pt x="1132" y="124"/>
                </a:lnTo>
                <a:lnTo>
                  <a:pt x="1212" y="164"/>
                </a:lnTo>
                <a:lnTo>
                  <a:pt x="1268" y="168"/>
                </a:lnTo>
                <a:lnTo>
                  <a:pt x="1316" y="156"/>
                </a:lnTo>
                <a:lnTo>
                  <a:pt x="1356" y="136"/>
                </a:lnTo>
                <a:lnTo>
                  <a:pt x="1416" y="108"/>
                </a:lnTo>
                <a:lnTo>
                  <a:pt x="1456" y="84"/>
                </a:lnTo>
                <a:lnTo>
                  <a:pt x="1492" y="60"/>
                </a:lnTo>
                <a:lnTo>
                  <a:pt x="1516" y="44"/>
                </a:lnTo>
                <a:lnTo>
                  <a:pt x="1556" y="52"/>
                </a:lnTo>
                <a:lnTo>
                  <a:pt x="1616" y="92"/>
                </a:lnTo>
                <a:lnTo>
                  <a:pt x="1680" y="124"/>
                </a:lnTo>
                <a:lnTo>
                  <a:pt x="1752" y="168"/>
                </a:lnTo>
                <a:lnTo>
                  <a:pt x="1800" y="172"/>
                </a:lnTo>
                <a:lnTo>
                  <a:pt x="1888" y="176"/>
                </a:lnTo>
                <a:lnTo>
                  <a:pt x="1924" y="160"/>
                </a:lnTo>
                <a:lnTo>
                  <a:pt x="1980" y="144"/>
                </a:lnTo>
                <a:lnTo>
                  <a:pt x="2020" y="116"/>
                </a:lnTo>
                <a:lnTo>
                  <a:pt x="2056" y="96"/>
                </a:lnTo>
                <a:lnTo>
                  <a:pt x="2092" y="72"/>
                </a:lnTo>
                <a:lnTo>
                  <a:pt x="2124" y="60"/>
                </a:lnTo>
                <a:lnTo>
                  <a:pt x="2168" y="60"/>
                </a:lnTo>
                <a:lnTo>
                  <a:pt x="2216" y="76"/>
                </a:lnTo>
                <a:lnTo>
                  <a:pt x="2256" y="100"/>
                </a:lnTo>
                <a:lnTo>
                  <a:pt x="2312" y="140"/>
                </a:lnTo>
                <a:lnTo>
                  <a:pt x="2344" y="160"/>
                </a:lnTo>
                <a:lnTo>
                  <a:pt x="2372" y="188"/>
                </a:lnTo>
                <a:lnTo>
                  <a:pt x="2416" y="192"/>
                </a:lnTo>
                <a:lnTo>
                  <a:pt x="2452" y="192"/>
                </a:lnTo>
                <a:lnTo>
                  <a:pt x="2528" y="204"/>
                </a:lnTo>
                <a:lnTo>
                  <a:pt x="2556" y="184"/>
                </a:lnTo>
                <a:lnTo>
                  <a:pt x="2636" y="164"/>
                </a:lnTo>
                <a:lnTo>
                  <a:pt x="2684" y="140"/>
                </a:lnTo>
                <a:lnTo>
                  <a:pt x="2712" y="140"/>
                </a:lnTo>
                <a:lnTo>
                  <a:pt x="2752" y="172"/>
                </a:lnTo>
                <a:lnTo>
                  <a:pt x="2792" y="192"/>
                </a:lnTo>
                <a:lnTo>
                  <a:pt x="2852" y="196"/>
                </a:lnTo>
                <a:lnTo>
                  <a:pt x="2900" y="184"/>
                </a:lnTo>
                <a:lnTo>
                  <a:pt x="2940" y="160"/>
                </a:lnTo>
                <a:lnTo>
                  <a:pt x="2988" y="148"/>
                </a:lnTo>
                <a:lnTo>
                  <a:pt x="3032" y="148"/>
                </a:lnTo>
                <a:lnTo>
                  <a:pt x="3064" y="152"/>
                </a:lnTo>
                <a:lnTo>
                  <a:pt x="3100" y="164"/>
                </a:lnTo>
                <a:lnTo>
                  <a:pt x="3140" y="160"/>
                </a:lnTo>
                <a:lnTo>
                  <a:pt x="3176" y="140"/>
                </a:lnTo>
                <a:lnTo>
                  <a:pt x="3204" y="108"/>
                </a:lnTo>
                <a:lnTo>
                  <a:pt x="3248" y="68"/>
                </a:lnTo>
                <a:lnTo>
                  <a:pt x="3304" y="28"/>
                </a:lnTo>
                <a:lnTo>
                  <a:pt x="3336" y="4"/>
                </a:lnTo>
                <a:lnTo>
                  <a:pt x="3360" y="0"/>
                </a:lnTo>
                <a:lnTo>
                  <a:pt x="3396" y="24"/>
                </a:lnTo>
                <a:lnTo>
                  <a:pt x="3428" y="68"/>
                </a:lnTo>
                <a:lnTo>
                  <a:pt x="3456" y="104"/>
                </a:lnTo>
                <a:lnTo>
                  <a:pt x="3488" y="144"/>
                </a:lnTo>
                <a:lnTo>
                  <a:pt x="3548" y="188"/>
                </a:lnTo>
                <a:lnTo>
                  <a:pt x="3604" y="208"/>
                </a:lnTo>
                <a:lnTo>
                  <a:pt x="3648" y="212"/>
                </a:lnTo>
                <a:lnTo>
                  <a:pt x="3676" y="216"/>
                </a:lnTo>
              </a:path>
            </a:pathLst>
          </a:custGeom>
          <a:gradFill rotWithShape="1">
            <a:gsLst>
              <a:gs pos="0">
                <a:srgbClr val="FFCC00"/>
              </a:gs>
              <a:gs pos="100000">
                <a:srgbClr val="9FD8FF"/>
              </a:gs>
            </a:gsLst>
            <a:lin ang="5400000" scaled="1"/>
          </a:gradFill>
          <a:ln w="15875">
            <a:solidFill>
              <a:srgbClr val="FF00FF"/>
            </a:solidFill>
            <a:round/>
            <a:headEnd/>
            <a:tailEnd/>
          </a:ln>
        </p:spPr>
        <p:txBody>
          <a:bodyPr/>
          <a:lstStyle/>
          <a:p>
            <a:endParaRPr lang="de-DE">
              <a:latin typeface="Calibri" pitchFamily="34" charset="0"/>
            </a:endParaRPr>
          </a:p>
        </p:txBody>
      </p:sp>
      <p:sp>
        <p:nvSpPr>
          <p:cNvPr id="43054" name="Text Box 65"/>
          <p:cNvSpPr txBox="1">
            <a:spLocks noChangeArrowheads="1"/>
          </p:cNvSpPr>
          <p:nvPr/>
        </p:nvSpPr>
        <p:spPr bwMode="auto">
          <a:xfrm>
            <a:off x="1176338" y="1492250"/>
            <a:ext cx="2471737" cy="204788"/>
          </a:xfrm>
          <a:prstGeom prst="rect">
            <a:avLst/>
          </a:prstGeom>
          <a:noFill/>
          <a:ln w="9525">
            <a:noFill/>
            <a:miter lim="800000"/>
            <a:headEnd/>
            <a:tailEnd/>
          </a:ln>
        </p:spPr>
        <p:txBody>
          <a:bodyPr lIns="3600" tIns="3600" rIns="3600" bIns="3600"/>
          <a:lstStyle/>
          <a:p>
            <a:r>
              <a:rPr lang="en-US" sz="1000">
                <a:latin typeface="Calibri" pitchFamily="34" charset="0"/>
              </a:rPr>
              <a:t>           </a:t>
            </a:r>
            <a:r>
              <a:rPr lang="en-US" sz="1200">
                <a:latin typeface="Calibri" pitchFamily="34" charset="0"/>
              </a:rPr>
              <a:t>temperature (warmer season)</a:t>
            </a:r>
          </a:p>
        </p:txBody>
      </p:sp>
      <p:sp>
        <p:nvSpPr>
          <p:cNvPr id="43055" name="Text Box 66"/>
          <p:cNvSpPr txBox="1">
            <a:spLocks noChangeArrowheads="1"/>
          </p:cNvSpPr>
          <p:nvPr/>
        </p:nvSpPr>
        <p:spPr bwMode="auto">
          <a:xfrm>
            <a:off x="1193800" y="1771650"/>
            <a:ext cx="2359025" cy="206375"/>
          </a:xfrm>
          <a:prstGeom prst="rect">
            <a:avLst/>
          </a:prstGeom>
          <a:noFill/>
          <a:ln w="9525">
            <a:noFill/>
            <a:miter lim="800000"/>
            <a:headEnd/>
            <a:tailEnd/>
          </a:ln>
        </p:spPr>
        <p:txBody>
          <a:bodyPr lIns="3600" tIns="3600" rIns="3600" bIns="3600"/>
          <a:lstStyle/>
          <a:p>
            <a:r>
              <a:rPr lang="en-US" sz="1200">
                <a:latin typeface="Calibri" pitchFamily="34" charset="0"/>
              </a:rPr>
              <a:t>         rel. humidity (warmer season)</a:t>
            </a:r>
          </a:p>
          <a:p>
            <a:endParaRPr lang="en-US" sz="1200">
              <a:latin typeface="Calibri" pitchFamily="34" charset="0"/>
            </a:endParaRPr>
          </a:p>
        </p:txBody>
      </p:sp>
      <p:sp>
        <p:nvSpPr>
          <p:cNvPr id="43056" name="Text Box 69"/>
          <p:cNvSpPr txBox="1">
            <a:spLocks noChangeArrowheads="1"/>
          </p:cNvSpPr>
          <p:nvPr/>
        </p:nvSpPr>
        <p:spPr bwMode="auto">
          <a:xfrm>
            <a:off x="7212013" y="1468438"/>
            <a:ext cx="1604962" cy="1027112"/>
          </a:xfrm>
          <a:prstGeom prst="rect">
            <a:avLst/>
          </a:prstGeom>
          <a:noFill/>
          <a:ln w="3175">
            <a:noFill/>
            <a:miter lim="800000"/>
            <a:headEnd/>
            <a:tailEnd/>
          </a:ln>
        </p:spPr>
        <p:txBody>
          <a:bodyPr lIns="3600" tIns="3600" rIns="3600" bIns="3600"/>
          <a:lstStyle/>
          <a:p>
            <a:r>
              <a:rPr lang="en-US" sz="1400">
                <a:solidFill>
                  <a:srgbClr val="800000"/>
                </a:solidFill>
                <a:latin typeface="Calibri" pitchFamily="34" charset="0"/>
              </a:rPr>
              <a:t>Trocknen kann man so lange, bis es 0°C hat.</a:t>
            </a:r>
          </a:p>
        </p:txBody>
      </p:sp>
      <p:sp>
        <p:nvSpPr>
          <p:cNvPr id="43057" name="Line 149"/>
          <p:cNvSpPr>
            <a:spLocks noChangeShapeType="1"/>
          </p:cNvSpPr>
          <p:nvPr/>
        </p:nvSpPr>
        <p:spPr bwMode="auto">
          <a:xfrm>
            <a:off x="1157288" y="1590675"/>
            <a:ext cx="280987" cy="0"/>
          </a:xfrm>
          <a:prstGeom prst="line">
            <a:avLst/>
          </a:prstGeom>
          <a:noFill/>
          <a:ln w="22225">
            <a:solidFill>
              <a:srgbClr val="FF0000"/>
            </a:solidFill>
            <a:round/>
            <a:headEnd/>
            <a:tailEnd/>
          </a:ln>
        </p:spPr>
        <p:txBody>
          <a:bodyPr/>
          <a:lstStyle/>
          <a:p>
            <a:endParaRPr lang="de-DE"/>
          </a:p>
        </p:txBody>
      </p:sp>
      <p:sp>
        <p:nvSpPr>
          <p:cNvPr id="43058" name="Freeform 150"/>
          <p:cNvSpPr>
            <a:spLocks/>
          </p:cNvSpPr>
          <p:nvPr/>
        </p:nvSpPr>
        <p:spPr bwMode="auto">
          <a:xfrm>
            <a:off x="773113" y="3454400"/>
            <a:ext cx="5399087" cy="330200"/>
          </a:xfrm>
          <a:custGeom>
            <a:avLst/>
            <a:gdLst>
              <a:gd name="T0" fmla="*/ 52754 w 3684"/>
              <a:gd name="T1" fmla="*/ 330200 h 208"/>
              <a:gd name="T2" fmla="*/ 175846 w 3684"/>
              <a:gd name="T3" fmla="*/ 279400 h 208"/>
              <a:gd name="T4" fmla="*/ 316523 w 3684"/>
              <a:gd name="T5" fmla="*/ 228600 h 208"/>
              <a:gd name="T6" fmla="*/ 416169 w 3684"/>
              <a:gd name="T7" fmla="*/ 171450 h 208"/>
              <a:gd name="T8" fmla="*/ 509954 w 3684"/>
              <a:gd name="T9" fmla="*/ 139700 h 208"/>
              <a:gd name="T10" fmla="*/ 674077 w 3684"/>
              <a:gd name="T11" fmla="*/ 190500 h 208"/>
              <a:gd name="T12" fmla="*/ 832339 w 3684"/>
              <a:gd name="T13" fmla="*/ 247650 h 208"/>
              <a:gd name="T14" fmla="*/ 931985 w 3684"/>
              <a:gd name="T15" fmla="*/ 298450 h 208"/>
              <a:gd name="T16" fmla="*/ 1101969 w 3684"/>
              <a:gd name="T17" fmla="*/ 317500 h 208"/>
              <a:gd name="T18" fmla="*/ 1248508 w 3684"/>
              <a:gd name="T19" fmla="*/ 311150 h 208"/>
              <a:gd name="T20" fmla="*/ 1412631 w 3684"/>
              <a:gd name="T21" fmla="*/ 184150 h 208"/>
              <a:gd name="T22" fmla="*/ 1512277 w 3684"/>
              <a:gd name="T23" fmla="*/ 101600 h 208"/>
              <a:gd name="T24" fmla="*/ 1606062 w 3684"/>
              <a:gd name="T25" fmla="*/ 196850 h 208"/>
              <a:gd name="T26" fmla="*/ 1746739 w 3684"/>
              <a:gd name="T27" fmla="*/ 304800 h 208"/>
              <a:gd name="T28" fmla="*/ 1893277 w 3684"/>
              <a:gd name="T29" fmla="*/ 323850 h 208"/>
              <a:gd name="T30" fmla="*/ 2016369 w 3684"/>
              <a:gd name="T31" fmla="*/ 292100 h 208"/>
              <a:gd name="T32" fmla="*/ 2110154 w 3684"/>
              <a:gd name="T33" fmla="*/ 241300 h 208"/>
              <a:gd name="T34" fmla="*/ 2192216 w 3684"/>
              <a:gd name="T35" fmla="*/ 107950 h 208"/>
              <a:gd name="T36" fmla="*/ 2268416 w 3684"/>
              <a:gd name="T37" fmla="*/ 63500 h 208"/>
              <a:gd name="T38" fmla="*/ 2508739 w 3684"/>
              <a:gd name="T39" fmla="*/ 234950 h 208"/>
              <a:gd name="T40" fmla="*/ 2631831 w 3684"/>
              <a:gd name="T41" fmla="*/ 279400 h 208"/>
              <a:gd name="T42" fmla="*/ 2749062 w 3684"/>
              <a:gd name="T43" fmla="*/ 292100 h 208"/>
              <a:gd name="T44" fmla="*/ 2901462 w 3684"/>
              <a:gd name="T45" fmla="*/ 222250 h 208"/>
              <a:gd name="T46" fmla="*/ 3036278 w 3684"/>
              <a:gd name="T47" fmla="*/ 133350 h 208"/>
              <a:gd name="T48" fmla="*/ 3112478 w 3684"/>
              <a:gd name="T49" fmla="*/ 63500 h 208"/>
              <a:gd name="T50" fmla="*/ 3276601 w 3684"/>
              <a:gd name="T51" fmla="*/ 50800 h 208"/>
              <a:gd name="T52" fmla="*/ 3399693 w 3684"/>
              <a:gd name="T53" fmla="*/ 133350 h 208"/>
              <a:gd name="T54" fmla="*/ 3493477 w 3684"/>
              <a:gd name="T55" fmla="*/ 190500 h 208"/>
              <a:gd name="T56" fmla="*/ 3628293 w 3684"/>
              <a:gd name="T57" fmla="*/ 165100 h 208"/>
              <a:gd name="T58" fmla="*/ 3768970 w 3684"/>
              <a:gd name="T59" fmla="*/ 95250 h 208"/>
              <a:gd name="T60" fmla="*/ 3892062 w 3684"/>
              <a:gd name="T61" fmla="*/ 50800 h 208"/>
              <a:gd name="T62" fmla="*/ 4050323 w 3684"/>
              <a:gd name="T63" fmla="*/ 0 h 208"/>
              <a:gd name="T64" fmla="*/ 4202723 w 3684"/>
              <a:gd name="T65" fmla="*/ 69850 h 208"/>
              <a:gd name="T66" fmla="*/ 4337539 w 3684"/>
              <a:gd name="T67" fmla="*/ 190500 h 208"/>
              <a:gd name="T68" fmla="*/ 4466493 w 3684"/>
              <a:gd name="T69" fmla="*/ 254000 h 208"/>
              <a:gd name="T70" fmla="*/ 4589585 w 3684"/>
              <a:gd name="T71" fmla="*/ 203200 h 208"/>
              <a:gd name="T72" fmla="*/ 4777154 w 3684"/>
              <a:gd name="T73" fmla="*/ 107950 h 208"/>
              <a:gd name="T74" fmla="*/ 4894385 w 3684"/>
              <a:gd name="T75" fmla="*/ 19050 h 208"/>
              <a:gd name="T76" fmla="*/ 5023339 w 3684"/>
              <a:gd name="T77" fmla="*/ 76200 h 208"/>
              <a:gd name="T78" fmla="*/ 5181600 w 3684"/>
              <a:gd name="T79" fmla="*/ 152400 h 208"/>
              <a:gd name="T80" fmla="*/ 5339862 w 3684"/>
              <a:gd name="T81" fmla="*/ 203200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84"/>
              <a:gd name="T124" fmla="*/ 0 h 208"/>
              <a:gd name="T125" fmla="*/ 3684 w 3684"/>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84" h="208">
                <a:moveTo>
                  <a:pt x="0" y="208"/>
                </a:moveTo>
                <a:lnTo>
                  <a:pt x="36" y="208"/>
                </a:lnTo>
                <a:lnTo>
                  <a:pt x="88" y="196"/>
                </a:lnTo>
                <a:lnTo>
                  <a:pt x="120" y="176"/>
                </a:lnTo>
                <a:lnTo>
                  <a:pt x="184" y="160"/>
                </a:lnTo>
                <a:lnTo>
                  <a:pt x="216" y="144"/>
                </a:lnTo>
                <a:lnTo>
                  <a:pt x="248" y="132"/>
                </a:lnTo>
                <a:lnTo>
                  <a:pt x="284" y="108"/>
                </a:lnTo>
                <a:lnTo>
                  <a:pt x="316" y="92"/>
                </a:lnTo>
                <a:lnTo>
                  <a:pt x="348" y="88"/>
                </a:lnTo>
                <a:lnTo>
                  <a:pt x="388" y="96"/>
                </a:lnTo>
                <a:lnTo>
                  <a:pt x="460" y="120"/>
                </a:lnTo>
                <a:lnTo>
                  <a:pt x="512" y="132"/>
                </a:lnTo>
                <a:lnTo>
                  <a:pt x="568" y="156"/>
                </a:lnTo>
                <a:lnTo>
                  <a:pt x="600" y="172"/>
                </a:lnTo>
                <a:lnTo>
                  <a:pt x="636" y="188"/>
                </a:lnTo>
                <a:lnTo>
                  <a:pt x="688" y="192"/>
                </a:lnTo>
                <a:lnTo>
                  <a:pt x="752" y="200"/>
                </a:lnTo>
                <a:lnTo>
                  <a:pt x="792" y="200"/>
                </a:lnTo>
                <a:lnTo>
                  <a:pt x="852" y="196"/>
                </a:lnTo>
                <a:lnTo>
                  <a:pt x="892" y="176"/>
                </a:lnTo>
                <a:lnTo>
                  <a:pt x="964" y="116"/>
                </a:lnTo>
                <a:lnTo>
                  <a:pt x="1004" y="72"/>
                </a:lnTo>
                <a:lnTo>
                  <a:pt x="1032" y="64"/>
                </a:lnTo>
                <a:lnTo>
                  <a:pt x="1060" y="80"/>
                </a:lnTo>
                <a:lnTo>
                  <a:pt x="1096" y="124"/>
                </a:lnTo>
                <a:lnTo>
                  <a:pt x="1152" y="164"/>
                </a:lnTo>
                <a:lnTo>
                  <a:pt x="1192" y="192"/>
                </a:lnTo>
                <a:lnTo>
                  <a:pt x="1216" y="204"/>
                </a:lnTo>
                <a:lnTo>
                  <a:pt x="1292" y="204"/>
                </a:lnTo>
                <a:lnTo>
                  <a:pt x="1332" y="188"/>
                </a:lnTo>
                <a:lnTo>
                  <a:pt x="1376" y="184"/>
                </a:lnTo>
                <a:lnTo>
                  <a:pt x="1404" y="176"/>
                </a:lnTo>
                <a:lnTo>
                  <a:pt x="1440" y="152"/>
                </a:lnTo>
                <a:lnTo>
                  <a:pt x="1484" y="96"/>
                </a:lnTo>
                <a:lnTo>
                  <a:pt x="1496" y="68"/>
                </a:lnTo>
                <a:lnTo>
                  <a:pt x="1508" y="44"/>
                </a:lnTo>
                <a:lnTo>
                  <a:pt x="1548" y="40"/>
                </a:lnTo>
                <a:lnTo>
                  <a:pt x="1604" y="116"/>
                </a:lnTo>
                <a:lnTo>
                  <a:pt x="1712" y="148"/>
                </a:lnTo>
                <a:lnTo>
                  <a:pt x="1760" y="156"/>
                </a:lnTo>
                <a:lnTo>
                  <a:pt x="1796" y="176"/>
                </a:lnTo>
                <a:lnTo>
                  <a:pt x="1832" y="188"/>
                </a:lnTo>
                <a:lnTo>
                  <a:pt x="1876" y="184"/>
                </a:lnTo>
                <a:lnTo>
                  <a:pt x="1916" y="168"/>
                </a:lnTo>
                <a:lnTo>
                  <a:pt x="1980" y="140"/>
                </a:lnTo>
                <a:lnTo>
                  <a:pt x="2024" y="120"/>
                </a:lnTo>
                <a:lnTo>
                  <a:pt x="2072" y="84"/>
                </a:lnTo>
                <a:lnTo>
                  <a:pt x="2104" y="56"/>
                </a:lnTo>
                <a:lnTo>
                  <a:pt x="2124" y="40"/>
                </a:lnTo>
                <a:lnTo>
                  <a:pt x="2176" y="32"/>
                </a:lnTo>
                <a:lnTo>
                  <a:pt x="2236" y="32"/>
                </a:lnTo>
                <a:lnTo>
                  <a:pt x="2272" y="48"/>
                </a:lnTo>
                <a:lnTo>
                  <a:pt x="2320" y="84"/>
                </a:lnTo>
                <a:lnTo>
                  <a:pt x="2352" y="112"/>
                </a:lnTo>
                <a:lnTo>
                  <a:pt x="2384" y="120"/>
                </a:lnTo>
                <a:lnTo>
                  <a:pt x="2432" y="124"/>
                </a:lnTo>
                <a:lnTo>
                  <a:pt x="2476" y="104"/>
                </a:lnTo>
                <a:lnTo>
                  <a:pt x="2524" y="80"/>
                </a:lnTo>
                <a:lnTo>
                  <a:pt x="2572" y="60"/>
                </a:lnTo>
                <a:lnTo>
                  <a:pt x="2612" y="48"/>
                </a:lnTo>
                <a:lnTo>
                  <a:pt x="2656" y="32"/>
                </a:lnTo>
                <a:lnTo>
                  <a:pt x="2708" y="12"/>
                </a:lnTo>
                <a:lnTo>
                  <a:pt x="2764" y="0"/>
                </a:lnTo>
                <a:lnTo>
                  <a:pt x="2792" y="20"/>
                </a:lnTo>
                <a:lnTo>
                  <a:pt x="2868" y="44"/>
                </a:lnTo>
                <a:lnTo>
                  <a:pt x="2920" y="76"/>
                </a:lnTo>
                <a:lnTo>
                  <a:pt x="2960" y="120"/>
                </a:lnTo>
                <a:lnTo>
                  <a:pt x="3020" y="156"/>
                </a:lnTo>
                <a:lnTo>
                  <a:pt x="3048" y="160"/>
                </a:lnTo>
                <a:lnTo>
                  <a:pt x="3092" y="140"/>
                </a:lnTo>
                <a:lnTo>
                  <a:pt x="3132" y="128"/>
                </a:lnTo>
                <a:lnTo>
                  <a:pt x="3208" y="116"/>
                </a:lnTo>
                <a:lnTo>
                  <a:pt x="3260" y="68"/>
                </a:lnTo>
                <a:lnTo>
                  <a:pt x="3300" y="20"/>
                </a:lnTo>
                <a:lnTo>
                  <a:pt x="3340" y="12"/>
                </a:lnTo>
                <a:lnTo>
                  <a:pt x="3368" y="12"/>
                </a:lnTo>
                <a:lnTo>
                  <a:pt x="3428" y="48"/>
                </a:lnTo>
                <a:lnTo>
                  <a:pt x="3476" y="80"/>
                </a:lnTo>
                <a:lnTo>
                  <a:pt x="3536" y="96"/>
                </a:lnTo>
                <a:lnTo>
                  <a:pt x="3592" y="112"/>
                </a:lnTo>
                <a:lnTo>
                  <a:pt x="3644" y="128"/>
                </a:lnTo>
                <a:lnTo>
                  <a:pt x="3684" y="136"/>
                </a:lnTo>
              </a:path>
            </a:pathLst>
          </a:custGeom>
          <a:gradFill rotWithShape="1">
            <a:gsLst>
              <a:gs pos="0">
                <a:srgbClr val="FF6600"/>
              </a:gs>
              <a:gs pos="100000">
                <a:srgbClr val="FFFF99"/>
              </a:gs>
            </a:gsLst>
            <a:lin ang="5400000" scaled="1"/>
          </a:gradFill>
          <a:ln w="15875">
            <a:solidFill>
              <a:srgbClr val="FF0000"/>
            </a:solidFill>
            <a:round/>
            <a:headEnd/>
            <a:tailEnd/>
          </a:ln>
        </p:spPr>
        <p:txBody>
          <a:bodyPr/>
          <a:lstStyle/>
          <a:p>
            <a:endParaRPr lang="de-DE">
              <a:latin typeface="Calibri" pitchFamily="34" charset="0"/>
            </a:endParaRPr>
          </a:p>
        </p:txBody>
      </p:sp>
      <p:sp>
        <p:nvSpPr>
          <p:cNvPr id="43059" name="Line 97"/>
          <p:cNvSpPr>
            <a:spLocks noChangeShapeType="1"/>
          </p:cNvSpPr>
          <p:nvPr/>
        </p:nvSpPr>
        <p:spPr bwMode="auto">
          <a:xfrm>
            <a:off x="3438525" y="2874963"/>
            <a:ext cx="1052513" cy="727075"/>
          </a:xfrm>
          <a:prstGeom prst="line">
            <a:avLst/>
          </a:prstGeom>
          <a:noFill/>
          <a:ln w="25400">
            <a:solidFill>
              <a:srgbClr val="800080"/>
            </a:solidFill>
            <a:round/>
            <a:headEnd type="none" w="sm" len="sm"/>
            <a:tailEnd type="none" w="sm" len="sm"/>
          </a:ln>
        </p:spPr>
        <p:txBody>
          <a:bodyPr/>
          <a:lstStyle/>
          <a:p>
            <a:endParaRPr lang="de-DE"/>
          </a:p>
        </p:txBody>
      </p:sp>
      <p:sp>
        <p:nvSpPr>
          <p:cNvPr id="43060" name="Arc 146"/>
          <p:cNvSpPr>
            <a:spLocks/>
          </p:cNvSpPr>
          <p:nvPr/>
        </p:nvSpPr>
        <p:spPr bwMode="auto">
          <a:xfrm flipH="1" flipV="1">
            <a:off x="4481513" y="3257550"/>
            <a:ext cx="1187450" cy="576263"/>
          </a:xfrm>
          <a:custGeom>
            <a:avLst/>
            <a:gdLst>
              <a:gd name="T0" fmla="*/ 32422866 w 17957"/>
              <a:gd name="T1" fmla="*/ 0 h 20491"/>
              <a:gd name="T2" fmla="*/ 85206645 w 17957"/>
              <a:gd name="T3" fmla="*/ 6712278 h 20491"/>
              <a:gd name="T4" fmla="*/ 0 w 17957"/>
              <a:gd name="T5" fmla="*/ 16206094 h 20491"/>
              <a:gd name="T6" fmla="*/ 0 60000 65536"/>
              <a:gd name="T7" fmla="*/ 0 60000 65536"/>
              <a:gd name="T8" fmla="*/ 0 60000 65536"/>
              <a:gd name="T9" fmla="*/ 0 w 17957"/>
              <a:gd name="T10" fmla="*/ 0 h 20491"/>
              <a:gd name="T11" fmla="*/ 17957 w 17957"/>
              <a:gd name="T12" fmla="*/ 20491 h 20491"/>
            </a:gdLst>
            <a:ahLst/>
            <a:cxnLst>
              <a:cxn ang="T6">
                <a:pos x="T0" y="T1"/>
              </a:cxn>
              <a:cxn ang="T7">
                <a:pos x="T2" y="T3"/>
              </a:cxn>
              <a:cxn ang="T8">
                <a:pos x="T4" y="T5"/>
              </a:cxn>
            </a:cxnLst>
            <a:rect l="T9" t="T10" r="T11" b="T12"/>
            <a:pathLst>
              <a:path w="17957" h="20491" fill="none" extrusionOk="0">
                <a:moveTo>
                  <a:pt x="6832" y="0"/>
                </a:moveTo>
                <a:cubicBezTo>
                  <a:pt x="11379" y="1516"/>
                  <a:pt x="15293" y="4502"/>
                  <a:pt x="17957" y="8486"/>
                </a:cubicBezTo>
              </a:path>
              <a:path w="17957" h="20491" stroke="0" extrusionOk="0">
                <a:moveTo>
                  <a:pt x="6832" y="0"/>
                </a:moveTo>
                <a:cubicBezTo>
                  <a:pt x="11379" y="1516"/>
                  <a:pt x="15293" y="4502"/>
                  <a:pt x="17957" y="8486"/>
                </a:cubicBezTo>
                <a:lnTo>
                  <a:pt x="0" y="20491"/>
                </a:lnTo>
                <a:close/>
              </a:path>
            </a:pathLst>
          </a:custGeom>
          <a:noFill/>
          <a:ln w="25400">
            <a:solidFill>
              <a:srgbClr val="800080"/>
            </a:solidFill>
            <a:round/>
            <a:headEnd/>
            <a:tailEnd/>
          </a:ln>
        </p:spPr>
        <p:txBody>
          <a:bodyPr/>
          <a:lstStyle/>
          <a:p>
            <a:endParaRPr lang="de-DE">
              <a:latin typeface="Calibri" pitchFamily="34" charset="0"/>
            </a:endParaRPr>
          </a:p>
        </p:txBody>
      </p:sp>
      <p:sp>
        <p:nvSpPr>
          <p:cNvPr id="43061" name="Line 98"/>
          <p:cNvSpPr>
            <a:spLocks noChangeShapeType="1"/>
          </p:cNvSpPr>
          <p:nvPr/>
        </p:nvSpPr>
        <p:spPr bwMode="auto">
          <a:xfrm>
            <a:off x="5207000" y="3830638"/>
            <a:ext cx="976313" cy="42862"/>
          </a:xfrm>
          <a:prstGeom prst="line">
            <a:avLst/>
          </a:prstGeom>
          <a:noFill/>
          <a:ln w="25400">
            <a:solidFill>
              <a:srgbClr val="800080"/>
            </a:solidFill>
            <a:round/>
            <a:headEnd type="none" w="sm" len="sm"/>
            <a:tailEnd type="none" w="sm" len="sm"/>
          </a:ln>
        </p:spPr>
        <p:txBody>
          <a:bodyPr/>
          <a:lstStyle/>
          <a:p>
            <a:endParaRPr lang="de-DE"/>
          </a:p>
        </p:txBody>
      </p:sp>
      <p:sp>
        <p:nvSpPr>
          <p:cNvPr id="43062" name="Line 151"/>
          <p:cNvSpPr>
            <a:spLocks noChangeShapeType="1"/>
          </p:cNvSpPr>
          <p:nvPr/>
        </p:nvSpPr>
        <p:spPr bwMode="auto">
          <a:xfrm>
            <a:off x="785813" y="2373313"/>
            <a:ext cx="992187" cy="58737"/>
          </a:xfrm>
          <a:prstGeom prst="line">
            <a:avLst/>
          </a:prstGeom>
          <a:noFill/>
          <a:ln w="25400">
            <a:solidFill>
              <a:srgbClr val="0000FF"/>
            </a:solidFill>
            <a:round/>
            <a:headEnd/>
            <a:tailEnd/>
          </a:ln>
        </p:spPr>
        <p:txBody>
          <a:bodyPr/>
          <a:lstStyle/>
          <a:p>
            <a:endParaRPr lang="de-DE"/>
          </a:p>
        </p:txBody>
      </p:sp>
      <p:sp>
        <p:nvSpPr>
          <p:cNvPr id="43063" name="Arc 152"/>
          <p:cNvSpPr>
            <a:spLocks/>
          </p:cNvSpPr>
          <p:nvPr/>
        </p:nvSpPr>
        <p:spPr bwMode="auto">
          <a:xfrm>
            <a:off x="1411288" y="2427288"/>
            <a:ext cx="1050925" cy="573087"/>
          </a:xfrm>
          <a:custGeom>
            <a:avLst/>
            <a:gdLst>
              <a:gd name="T0" fmla="*/ 20741722 w 19145"/>
              <a:gd name="T1" fmla="*/ 0 h 20644"/>
              <a:gd name="T2" fmla="*/ 62466591 w 19145"/>
              <a:gd name="T3" fmla="*/ 8201191 h 20644"/>
              <a:gd name="T4" fmla="*/ 0 w 19145"/>
              <a:gd name="T5" fmla="*/ 15909161 h 20644"/>
              <a:gd name="T6" fmla="*/ 0 60000 65536"/>
              <a:gd name="T7" fmla="*/ 0 60000 65536"/>
              <a:gd name="T8" fmla="*/ 0 60000 65536"/>
              <a:gd name="T9" fmla="*/ 0 w 19145"/>
              <a:gd name="T10" fmla="*/ 0 h 20644"/>
              <a:gd name="T11" fmla="*/ 19145 w 19145"/>
              <a:gd name="T12" fmla="*/ 20644 h 20644"/>
            </a:gdLst>
            <a:ahLst/>
            <a:cxnLst>
              <a:cxn ang="T6">
                <a:pos x="T0" y="T1"/>
              </a:cxn>
              <a:cxn ang="T7">
                <a:pos x="T2" y="T3"/>
              </a:cxn>
              <a:cxn ang="T8">
                <a:pos x="T4" y="T5"/>
              </a:cxn>
            </a:cxnLst>
            <a:rect l="T9" t="T10" r="T11" b="T12"/>
            <a:pathLst>
              <a:path w="19145" h="20644" fill="none" extrusionOk="0">
                <a:moveTo>
                  <a:pt x="6356" y="0"/>
                </a:moveTo>
                <a:cubicBezTo>
                  <a:pt x="11869" y="1698"/>
                  <a:pt x="16473" y="5529"/>
                  <a:pt x="19144" y="10642"/>
                </a:cubicBezTo>
              </a:path>
              <a:path w="19145" h="20644" stroke="0" extrusionOk="0">
                <a:moveTo>
                  <a:pt x="6356" y="0"/>
                </a:moveTo>
                <a:cubicBezTo>
                  <a:pt x="11869" y="1698"/>
                  <a:pt x="16473" y="5529"/>
                  <a:pt x="19144" y="10642"/>
                </a:cubicBezTo>
                <a:lnTo>
                  <a:pt x="0" y="20644"/>
                </a:lnTo>
                <a:close/>
              </a:path>
            </a:pathLst>
          </a:custGeom>
          <a:noFill/>
          <a:ln w="25400">
            <a:solidFill>
              <a:srgbClr val="0000FF"/>
            </a:solidFill>
            <a:round/>
            <a:headEnd/>
            <a:tailEnd/>
          </a:ln>
        </p:spPr>
        <p:txBody>
          <a:bodyPr/>
          <a:lstStyle/>
          <a:p>
            <a:endParaRPr lang="de-DE">
              <a:latin typeface="Calibri" pitchFamily="34" charset="0"/>
            </a:endParaRPr>
          </a:p>
        </p:txBody>
      </p:sp>
      <p:sp>
        <p:nvSpPr>
          <p:cNvPr id="43064" name="Line 153"/>
          <p:cNvSpPr>
            <a:spLocks noChangeShapeType="1"/>
          </p:cNvSpPr>
          <p:nvPr/>
        </p:nvSpPr>
        <p:spPr bwMode="auto">
          <a:xfrm>
            <a:off x="2449513" y="2711450"/>
            <a:ext cx="665162" cy="739775"/>
          </a:xfrm>
          <a:prstGeom prst="line">
            <a:avLst/>
          </a:prstGeom>
          <a:noFill/>
          <a:ln w="25400">
            <a:solidFill>
              <a:srgbClr val="0000FF"/>
            </a:solidFill>
            <a:round/>
            <a:headEnd type="none" w="sm" len="sm"/>
            <a:tailEnd type="none" w="sm" len="sm"/>
          </a:ln>
        </p:spPr>
        <p:txBody>
          <a:bodyPr/>
          <a:lstStyle/>
          <a:p>
            <a:endParaRPr lang="de-DE"/>
          </a:p>
        </p:txBody>
      </p:sp>
      <p:sp>
        <p:nvSpPr>
          <p:cNvPr id="43065" name="Arc 154"/>
          <p:cNvSpPr>
            <a:spLocks/>
          </p:cNvSpPr>
          <p:nvPr/>
        </p:nvSpPr>
        <p:spPr bwMode="auto">
          <a:xfrm flipH="1" flipV="1">
            <a:off x="3111500" y="3213100"/>
            <a:ext cx="1069975" cy="576263"/>
          </a:xfrm>
          <a:custGeom>
            <a:avLst/>
            <a:gdLst>
              <a:gd name="T0" fmla="*/ 21234959 w 20000"/>
              <a:gd name="T1" fmla="*/ 0 h 20491"/>
              <a:gd name="T2" fmla="*/ 62154115 w 20000"/>
              <a:gd name="T3" fmla="*/ 9754034 h 20491"/>
              <a:gd name="T4" fmla="*/ 0 w 20000"/>
              <a:gd name="T5" fmla="*/ 16206094 h 20491"/>
              <a:gd name="T6" fmla="*/ 0 60000 65536"/>
              <a:gd name="T7" fmla="*/ 0 60000 65536"/>
              <a:gd name="T8" fmla="*/ 0 60000 65536"/>
              <a:gd name="T9" fmla="*/ 0 w 20000"/>
              <a:gd name="T10" fmla="*/ 0 h 20491"/>
              <a:gd name="T11" fmla="*/ 20000 w 20000"/>
              <a:gd name="T12" fmla="*/ 20491 h 20491"/>
            </a:gdLst>
            <a:ahLst/>
            <a:cxnLst>
              <a:cxn ang="T6">
                <a:pos x="T0" y="T1"/>
              </a:cxn>
              <a:cxn ang="T7">
                <a:pos x="T2" y="T3"/>
              </a:cxn>
              <a:cxn ang="T8">
                <a:pos x="T4" y="T5"/>
              </a:cxn>
            </a:cxnLst>
            <a:rect l="T9" t="T10" r="T11" b="T12"/>
            <a:pathLst>
              <a:path w="20000" h="20491" fill="none" extrusionOk="0">
                <a:moveTo>
                  <a:pt x="6832" y="0"/>
                </a:moveTo>
                <a:cubicBezTo>
                  <a:pt x="12810" y="1993"/>
                  <a:pt x="17620" y="6498"/>
                  <a:pt x="20000" y="12332"/>
                </a:cubicBezTo>
              </a:path>
              <a:path w="20000" h="20491" stroke="0" extrusionOk="0">
                <a:moveTo>
                  <a:pt x="6832" y="0"/>
                </a:moveTo>
                <a:cubicBezTo>
                  <a:pt x="12810" y="1993"/>
                  <a:pt x="17620" y="6498"/>
                  <a:pt x="20000" y="12332"/>
                </a:cubicBezTo>
                <a:lnTo>
                  <a:pt x="0" y="20491"/>
                </a:lnTo>
                <a:close/>
              </a:path>
            </a:pathLst>
          </a:custGeom>
          <a:noFill/>
          <a:ln w="25400">
            <a:solidFill>
              <a:srgbClr val="0000FF"/>
            </a:solidFill>
            <a:round/>
            <a:headEnd/>
            <a:tailEnd/>
          </a:ln>
        </p:spPr>
        <p:txBody>
          <a:bodyPr/>
          <a:lstStyle/>
          <a:p>
            <a:endParaRPr lang="de-DE">
              <a:latin typeface="Calibri" pitchFamily="34" charset="0"/>
            </a:endParaRPr>
          </a:p>
        </p:txBody>
      </p:sp>
      <p:sp>
        <p:nvSpPr>
          <p:cNvPr id="43066" name="Line 155"/>
          <p:cNvSpPr>
            <a:spLocks noChangeShapeType="1"/>
          </p:cNvSpPr>
          <p:nvPr/>
        </p:nvSpPr>
        <p:spPr bwMode="auto">
          <a:xfrm>
            <a:off x="3813175" y="3787775"/>
            <a:ext cx="941388" cy="80963"/>
          </a:xfrm>
          <a:prstGeom prst="line">
            <a:avLst/>
          </a:prstGeom>
          <a:noFill/>
          <a:ln w="25400">
            <a:solidFill>
              <a:srgbClr val="0000FF"/>
            </a:solidFill>
            <a:round/>
            <a:headEnd type="none" w="sm" len="sm"/>
            <a:tailEnd type="none" w="sm" len="sm"/>
          </a:ln>
        </p:spPr>
        <p:txBody>
          <a:bodyPr/>
          <a:lstStyle/>
          <a:p>
            <a:endParaRPr lang="de-DE"/>
          </a:p>
        </p:txBody>
      </p:sp>
      <p:sp>
        <p:nvSpPr>
          <p:cNvPr id="43067" name="Line 157"/>
          <p:cNvSpPr>
            <a:spLocks noChangeShapeType="1"/>
          </p:cNvSpPr>
          <p:nvPr/>
        </p:nvSpPr>
        <p:spPr bwMode="auto">
          <a:xfrm>
            <a:off x="1173163" y="1893888"/>
            <a:ext cx="282575" cy="0"/>
          </a:xfrm>
          <a:prstGeom prst="line">
            <a:avLst/>
          </a:prstGeom>
          <a:noFill/>
          <a:ln w="22225">
            <a:solidFill>
              <a:srgbClr val="0000FF"/>
            </a:solidFill>
            <a:round/>
            <a:headEnd/>
            <a:tailEnd/>
          </a:ln>
        </p:spPr>
        <p:txBody>
          <a:bodyPr/>
          <a:lstStyle/>
          <a:p>
            <a:endParaRPr lang="de-DE"/>
          </a:p>
        </p:txBody>
      </p:sp>
      <p:sp>
        <p:nvSpPr>
          <p:cNvPr id="43068" name="Text Box 158"/>
          <p:cNvSpPr txBox="1">
            <a:spLocks noChangeArrowheads="1"/>
          </p:cNvSpPr>
          <p:nvPr/>
        </p:nvSpPr>
        <p:spPr bwMode="auto">
          <a:xfrm>
            <a:off x="4094163" y="1490663"/>
            <a:ext cx="2471737" cy="204787"/>
          </a:xfrm>
          <a:prstGeom prst="rect">
            <a:avLst/>
          </a:prstGeom>
          <a:noFill/>
          <a:ln w="9525">
            <a:noFill/>
            <a:miter lim="800000"/>
            <a:headEnd/>
            <a:tailEnd/>
          </a:ln>
        </p:spPr>
        <p:txBody>
          <a:bodyPr lIns="3600" tIns="3600" rIns="3600" bIns="3600"/>
          <a:lstStyle/>
          <a:p>
            <a:r>
              <a:rPr lang="en-US" sz="1000">
                <a:latin typeface="Calibri" pitchFamily="34" charset="0"/>
              </a:rPr>
              <a:t>           t</a:t>
            </a:r>
            <a:r>
              <a:rPr lang="en-US" sz="1200">
                <a:latin typeface="Calibri" pitchFamily="34" charset="0"/>
              </a:rPr>
              <a:t>emperature (colder season)</a:t>
            </a:r>
          </a:p>
        </p:txBody>
      </p:sp>
      <p:sp>
        <p:nvSpPr>
          <p:cNvPr id="43069" name="Text Box 159"/>
          <p:cNvSpPr txBox="1">
            <a:spLocks noChangeArrowheads="1"/>
          </p:cNvSpPr>
          <p:nvPr/>
        </p:nvSpPr>
        <p:spPr bwMode="auto">
          <a:xfrm>
            <a:off x="4111625" y="1770063"/>
            <a:ext cx="2357438" cy="206375"/>
          </a:xfrm>
          <a:prstGeom prst="rect">
            <a:avLst/>
          </a:prstGeom>
          <a:noFill/>
          <a:ln w="9525">
            <a:noFill/>
            <a:miter lim="800000"/>
            <a:headEnd/>
            <a:tailEnd/>
          </a:ln>
        </p:spPr>
        <p:txBody>
          <a:bodyPr lIns="3600" tIns="3600" rIns="3600" bIns="3600"/>
          <a:lstStyle/>
          <a:p>
            <a:r>
              <a:rPr lang="en-US" sz="1200">
                <a:latin typeface="Calibri" pitchFamily="34" charset="0"/>
              </a:rPr>
              <a:t>         rel. humidity (colder season)</a:t>
            </a:r>
          </a:p>
          <a:p>
            <a:endParaRPr lang="en-US" sz="1200">
              <a:latin typeface="Calibri" pitchFamily="34" charset="0"/>
            </a:endParaRPr>
          </a:p>
        </p:txBody>
      </p:sp>
      <p:sp>
        <p:nvSpPr>
          <p:cNvPr id="43070" name="Line 160"/>
          <p:cNvSpPr>
            <a:spLocks noChangeShapeType="1"/>
          </p:cNvSpPr>
          <p:nvPr/>
        </p:nvSpPr>
        <p:spPr bwMode="auto">
          <a:xfrm>
            <a:off x="4075113" y="1589088"/>
            <a:ext cx="280987" cy="0"/>
          </a:xfrm>
          <a:prstGeom prst="line">
            <a:avLst/>
          </a:prstGeom>
          <a:noFill/>
          <a:ln w="22225">
            <a:solidFill>
              <a:srgbClr val="FF00FF"/>
            </a:solidFill>
            <a:round/>
            <a:headEnd/>
            <a:tailEnd/>
          </a:ln>
        </p:spPr>
        <p:txBody>
          <a:bodyPr/>
          <a:lstStyle/>
          <a:p>
            <a:endParaRPr lang="de-DE"/>
          </a:p>
        </p:txBody>
      </p:sp>
      <p:sp>
        <p:nvSpPr>
          <p:cNvPr id="43071" name="Line 161"/>
          <p:cNvSpPr>
            <a:spLocks noChangeShapeType="1"/>
          </p:cNvSpPr>
          <p:nvPr/>
        </p:nvSpPr>
        <p:spPr bwMode="auto">
          <a:xfrm>
            <a:off x="4090988" y="1892300"/>
            <a:ext cx="280987" cy="0"/>
          </a:xfrm>
          <a:prstGeom prst="line">
            <a:avLst/>
          </a:prstGeom>
          <a:noFill/>
          <a:ln w="22225">
            <a:solidFill>
              <a:srgbClr val="800080"/>
            </a:solidFill>
            <a:round/>
            <a:headEnd/>
            <a:tailEnd/>
          </a:ln>
        </p:spPr>
        <p:txBody>
          <a:bodyPr/>
          <a:lstStyle/>
          <a:p>
            <a:endParaRPr lang="de-DE"/>
          </a:p>
        </p:txBody>
      </p:sp>
      <p:sp>
        <p:nvSpPr>
          <p:cNvPr id="43072" name="Arc 162"/>
          <p:cNvSpPr>
            <a:spLocks/>
          </p:cNvSpPr>
          <p:nvPr/>
        </p:nvSpPr>
        <p:spPr bwMode="auto">
          <a:xfrm>
            <a:off x="774700" y="4873625"/>
            <a:ext cx="635000" cy="623888"/>
          </a:xfrm>
          <a:custGeom>
            <a:avLst/>
            <a:gdLst>
              <a:gd name="T0" fmla="*/ 0 w 14377"/>
              <a:gd name="T1" fmla="*/ 0 h 21600"/>
              <a:gd name="T2" fmla="*/ 30336972 w 14377"/>
              <a:gd name="T3" fmla="*/ 4571799 h 21600"/>
              <a:gd name="T4" fmla="*/ 0 w 14377"/>
              <a:gd name="T5" fmla="*/ 18020197 h 21600"/>
              <a:gd name="T6" fmla="*/ 0 60000 65536"/>
              <a:gd name="T7" fmla="*/ 0 60000 65536"/>
              <a:gd name="T8" fmla="*/ 0 60000 65536"/>
              <a:gd name="T9" fmla="*/ 0 w 14377"/>
              <a:gd name="T10" fmla="*/ 0 h 21600"/>
              <a:gd name="T11" fmla="*/ 14377 w 14377"/>
              <a:gd name="T12" fmla="*/ 21600 h 21600"/>
            </a:gdLst>
            <a:ahLst/>
            <a:cxnLst>
              <a:cxn ang="T6">
                <a:pos x="T0" y="T1"/>
              </a:cxn>
              <a:cxn ang="T7">
                <a:pos x="T2" y="T3"/>
              </a:cxn>
              <a:cxn ang="T8">
                <a:pos x="T4" y="T5"/>
              </a:cxn>
            </a:cxnLst>
            <a:rect l="T9" t="T10" r="T11" b="T12"/>
            <a:pathLst>
              <a:path w="14377" h="21600" fill="none" extrusionOk="0">
                <a:moveTo>
                  <a:pt x="-1" y="0"/>
                </a:moveTo>
                <a:cubicBezTo>
                  <a:pt x="5302" y="0"/>
                  <a:pt x="10419" y="1950"/>
                  <a:pt x="14377" y="5479"/>
                </a:cubicBezTo>
              </a:path>
              <a:path w="14377" h="21600" stroke="0" extrusionOk="0">
                <a:moveTo>
                  <a:pt x="-1" y="0"/>
                </a:moveTo>
                <a:cubicBezTo>
                  <a:pt x="5302" y="0"/>
                  <a:pt x="10419" y="1950"/>
                  <a:pt x="14377" y="5479"/>
                </a:cubicBezTo>
                <a:lnTo>
                  <a:pt x="0" y="21600"/>
                </a:lnTo>
                <a:close/>
              </a:path>
            </a:pathLst>
          </a:custGeom>
          <a:noFill/>
          <a:ln w="22225">
            <a:solidFill>
              <a:srgbClr val="003300"/>
            </a:solidFill>
            <a:round/>
            <a:headEnd/>
            <a:tailEnd/>
          </a:ln>
        </p:spPr>
        <p:txBody>
          <a:bodyPr/>
          <a:lstStyle/>
          <a:p>
            <a:endParaRPr lang="de-DE">
              <a:latin typeface="Calibri" pitchFamily="34" charset="0"/>
            </a:endParaRPr>
          </a:p>
        </p:txBody>
      </p:sp>
      <p:sp>
        <p:nvSpPr>
          <p:cNvPr id="43073" name="Line 163"/>
          <p:cNvSpPr>
            <a:spLocks noChangeShapeType="1"/>
          </p:cNvSpPr>
          <p:nvPr/>
        </p:nvSpPr>
        <p:spPr bwMode="auto">
          <a:xfrm>
            <a:off x="1395413" y="5021263"/>
            <a:ext cx="1052512" cy="663575"/>
          </a:xfrm>
          <a:prstGeom prst="line">
            <a:avLst/>
          </a:prstGeom>
          <a:noFill/>
          <a:ln w="22225">
            <a:solidFill>
              <a:srgbClr val="003300"/>
            </a:solidFill>
            <a:round/>
            <a:headEnd type="none" w="sm" len="sm"/>
            <a:tailEnd type="none" w="sm" len="sm"/>
          </a:ln>
        </p:spPr>
        <p:txBody>
          <a:bodyPr/>
          <a:lstStyle/>
          <a:p>
            <a:endParaRPr lang="de-DE"/>
          </a:p>
        </p:txBody>
      </p:sp>
      <p:sp>
        <p:nvSpPr>
          <p:cNvPr id="43074" name="Arc 164"/>
          <p:cNvSpPr>
            <a:spLocks/>
          </p:cNvSpPr>
          <p:nvPr/>
        </p:nvSpPr>
        <p:spPr bwMode="auto">
          <a:xfrm flipH="1" flipV="1">
            <a:off x="2419350" y="5454650"/>
            <a:ext cx="404813" cy="327025"/>
          </a:xfrm>
          <a:custGeom>
            <a:avLst/>
            <a:gdLst>
              <a:gd name="T0" fmla="*/ 0 w 16487"/>
              <a:gd name="T1" fmla="*/ 0 h 21600"/>
              <a:gd name="T2" fmla="*/ 10748346 w 16487"/>
              <a:gd name="T3" fmla="*/ 1752400 h 21600"/>
              <a:gd name="T4" fmla="*/ 0 w 16487"/>
              <a:gd name="T5" fmla="*/ 4951174 h 21600"/>
              <a:gd name="T6" fmla="*/ 0 60000 65536"/>
              <a:gd name="T7" fmla="*/ 0 60000 65536"/>
              <a:gd name="T8" fmla="*/ 0 60000 65536"/>
              <a:gd name="T9" fmla="*/ 0 w 16487"/>
              <a:gd name="T10" fmla="*/ 0 h 21600"/>
              <a:gd name="T11" fmla="*/ 16487 w 16487"/>
              <a:gd name="T12" fmla="*/ 21600 h 21600"/>
            </a:gdLst>
            <a:ahLst/>
            <a:cxnLst>
              <a:cxn ang="T6">
                <a:pos x="T0" y="T1"/>
              </a:cxn>
              <a:cxn ang="T7">
                <a:pos x="T2" y="T3"/>
              </a:cxn>
              <a:cxn ang="T8">
                <a:pos x="T4" y="T5"/>
              </a:cxn>
            </a:cxnLst>
            <a:rect l="T9" t="T10" r="T11" b="T12"/>
            <a:pathLst>
              <a:path w="16487" h="21600" fill="none" extrusionOk="0">
                <a:moveTo>
                  <a:pt x="-1" y="0"/>
                </a:moveTo>
                <a:cubicBezTo>
                  <a:pt x="6352" y="0"/>
                  <a:pt x="12382" y="2796"/>
                  <a:pt x="16486" y="7645"/>
                </a:cubicBezTo>
              </a:path>
              <a:path w="16487" h="21600" stroke="0" extrusionOk="0">
                <a:moveTo>
                  <a:pt x="-1" y="0"/>
                </a:moveTo>
                <a:cubicBezTo>
                  <a:pt x="6352" y="0"/>
                  <a:pt x="12382" y="2796"/>
                  <a:pt x="16486" y="7645"/>
                </a:cubicBezTo>
                <a:lnTo>
                  <a:pt x="0" y="21600"/>
                </a:lnTo>
                <a:close/>
              </a:path>
            </a:pathLst>
          </a:custGeom>
          <a:noFill/>
          <a:ln w="22225">
            <a:solidFill>
              <a:srgbClr val="003300"/>
            </a:solidFill>
            <a:round/>
            <a:headEnd/>
            <a:tailEnd/>
          </a:ln>
        </p:spPr>
        <p:txBody>
          <a:bodyPr/>
          <a:lstStyle/>
          <a:p>
            <a:endParaRPr lang="de-DE">
              <a:latin typeface="Calibri" pitchFamily="34" charset="0"/>
            </a:endParaRPr>
          </a:p>
        </p:txBody>
      </p:sp>
      <p:sp>
        <p:nvSpPr>
          <p:cNvPr id="43075" name="Line 165"/>
          <p:cNvSpPr>
            <a:spLocks noChangeShapeType="1"/>
          </p:cNvSpPr>
          <p:nvPr/>
        </p:nvSpPr>
        <p:spPr bwMode="auto">
          <a:xfrm>
            <a:off x="2813050" y="5781675"/>
            <a:ext cx="1362075" cy="49213"/>
          </a:xfrm>
          <a:prstGeom prst="line">
            <a:avLst/>
          </a:prstGeom>
          <a:noFill/>
          <a:ln w="22225">
            <a:solidFill>
              <a:srgbClr val="003300"/>
            </a:solidFill>
            <a:round/>
            <a:headEnd type="none" w="sm" len="sm"/>
            <a:tailEnd type="none" w="sm" len="sm"/>
          </a:ln>
        </p:spPr>
        <p:txBody>
          <a:bodyPr/>
          <a:lstStyle/>
          <a:p>
            <a:endParaRPr lang="de-DE"/>
          </a:p>
        </p:txBody>
      </p:sp>
      <p:sp>
        <p:nvSpPr>
          <p:cNvPr id="43076" name="Line 166"/>
          <p:cNvSpPr>
            <a:spLocks noChangeShapeType="1"/>
          </p:cNvSpPr>
          <p:nvPr/>
        </p:nvSpPr>
        <p:spPr bwMode="auto">
          <a:xfrm>
            <a:off x="2628900" y="2392363"/>
            <a:ext cx="0" cy="3616325"/>
          </a:xfrm>
          <a:prstGeom prst="line">
            <a:avLst/>
          </a:prstGeom>
          <a:noFill/>
          <a:ln w="19050">
            <a:solidFill>
              <a:srgbClr val="008080"/>
            </a:solidFill>
            <a:prstDash val="dashDot"/>
            <a:round/>
            <a:headEnd type="none" w="sm" len="sm"/>
            <a:tailEnd type="none" w="sm" len="sm"/>
          </a:ln>
        </p:spPr>
        <p:txBody>
          <a:bodyPr/>
          <a:lstStyle/>
          <a:p>
            <a:endParaRPr lang="de-DE"/>
          </a:p>
        </p:txBody>
      </p:sp>
      <p:sp>
        <p:nvSpPr>
          <p:cNvPr id="43077" name="Text Box 167"/>
          <p:cNvSpPr txBox="1">
            <a:spLocks noChangeArrowheads="1"/>
          </p:cNvSpPr>
          <p:nvPr/>
        </p:nvSpPr>
        <p:spPr bwMode="auto">
          <a:xfrm>
            <a:off x="828675" y="5424488"/>
            <a:ext cx="1158875" cy="269875"/>
          </a:xfrm>
          <a:prstGeom prst="rect">
            <a:avLst/>
          </a:prstGeom>
          <a:noFill/>
          <a:ln w="9525">
            <a:noFill/>
            <a:miter lim="800000"/>
            <a:headEnd/>
            <a:tailEnd/>
          </a:ln>
        </p:spPr>
        <p:txBody>
          <a:bodyPr lIns="3600" tIns="3600" rIns="3600" bIns="3600"/>
          <a:lstStyle/>
          <a:p>
            <a:r>
              <a:rPr lang="en-US" sz="1200">
                <a:solidFill>
                  <a:srgbClr val="003300"/>
                </a:solidFill>
                <a:latin typeface="Calibri" pitchFamily="34" charset="0"/>
              </a:rPr>
              <a:t>  warmer climate </a:t>
            </a:r>
          </a:p>
        </p:txBody>
      </p:sp>
      <p:sp>
        <p:nvSpPr>
          <p:cNvPr id="43078" name="Line 168"/>
          <p:cNvSpPr>
            <a:spLocks noChangeShapeType="1"/>
          </p:cNvSpPr>
          <p:nvPr/>
        </p:nvSpPr>
        <p:spPr bwMode="auto">
          <a:xfrm flipV="1">
            <a:off x="1857375" y="5519738"/>
            <a:ext cx="223838" cy="169862"/>
          </a:xfrm>
          <a:prstGeom prst="line">
            <a:avLst/>
          </a:prstGeom>
          <a:noFill/>
          <a:ln w="12700">
            <a:solidFill>
              <a:srgbClr val="003300"/>
            </a:solidFill>
            <a:round/>
            <a:headEnd type="none" w="sm" len="sm"/>
            <a:tailEnd type="triangle" w="med" len="med"/>
          </a:ln>
        </p:spPr>
        <p:txBody>
          <a:bodyPr/>
          <a:lstStyle/>
          <a:p>
            <a:endParaRPr lang="de-DE"/>
          </a:p>
        </p:txBody>
      </p:sp>
      <p:sp>
        <p:nvSpPr>
          <p:cNvPr id="43079" name="Line 169"/>
          <p:cNvSpPr>
            <a:spLocks noChangeShapeType="1"/>
          </p:cNvSpPr>
          <p:nvPr/>
        </p:nvSpPr>
        <p:spPr bwMode="auto">
          <a:xfrm>
            <a:off x="917575" y="5689600"/>
            <a:ext cx="947738" cy="0"/>
          </a:xfrm>
          <a:prstGeom prst="line">
            <a:avLst/>
          </a:prstGeom>
          <a:noFill/>
          <a:ln w="12700">
            <a:solidFill>
              <a:srgbClr val="003300"/>
            </a:solidFill>
            <a:round/>
            <a:headEnd/>
            <a:tailEnd/>
          </a:ln>
        </p:spPr>
        <p:txBody>
          <a:bodyPr/>
          <a:lstStyle/>
          <a:p>
            <a:endParaRPr lang="de-DE"/>
          </a:p>
        </p:txBody>
      </p:sp>
      <p:sp>
        <p:nvSpPr>
          <p:cNvPr id="43080" name="Text Box 170"/>
          <p:cNvSpPr txBox="1">
            <a:spLocks noChangeArrowheads="1"/>
          </p:cNvSpPr>
          <p:nvPr/>
        </p:nvSpPr>
        <p:spPr bwMode="auto">
          <a:xfrm>
            <a:off x="2957513" y="5272088"/>
            <a:ext cx="1323975" cy="212725"/>
          </a:xfrm>
          <a:prstGeom prst="rect">
            <a:avLst/>
          </a:prstGeom>
          <a:noFill/>
          <a:ln w="9525">
            <a:noFill/>
            <a:miter lim="800000"/>
            <a:headEnd/>
            <a:tailEnd/>
          </a:ln>
        </p:spPr>
        <p:txBody>
          <a:bodyPr lIns="3600" tIns="3600" rIns="3600" bIns="3600"/>
          <a:lstStyle/>
          <a:p>
            <a:r>
              <a:rPr lang="en-US" sz="1200">
                <a:solidFill>
                  <a:srgbClr val="000000"/>
                </a:solidFill>
                <a:latin typeface="Calibri" pitchFamily="34" charset="0"/>
              </a:rPr>
              <a:t>  shrinkage (length)</a:t>
            </a:r>
          </a:p>
        </p:txBody>
      </p:sp>
      <p:sp>
        <p:nvSpPr>
          <p:cNvPr id="43081" name="Text Box 173">
            <a:hlinkClick r:id="rId4" action="ppaction://hlinksldjump"/>
          </p:cNvPr>
          <p:cNvSpPr txBox="1">
            <a:spLocks noChangeArrowheads="1"/>
          </p:cNvSpPr>
          <p:nvPr/>
        </p:nvSpPr>
        <p:spPr bwMode="auto">
          <a:xfrm>
            <a:off x="161925" y="223838"/>
            <a:ext cx="6981825" cy="633412"/>
          </a:xfrm>
          <a:prstGeom prst="rect">
            <a:avLst/>
          </a:prstGeom>
          <a:solidFill>
            <a:srgbClr val="CCFFCC"/>
          </a:solidFill>
          <a:ln w="9525">
            <a:solidFill>
              <a:srgbClr val="008000"/>
            </a:solidFill>
            <a:miter lim="800000"/>
            <a:headEnd/>
            <a:tailEnd/>
          </a:ln>
        </p:spPr>
        <p:txBody>
          <a:bodyPr lIns="45720" rIns="45720" anchor="ctr"/>
          <a:lstStyle/>
          <a:p>
            <a:pPr>
              <a:spcBef>
                <a:spcPct val="50000"/>
              </a:spcBef>
            </a:pPr>
            <a:r>
              <a:rPr lang="en-US" b="1">
                <a:latin typeface="Calibri" pitchFamily="34" charset="0"/>
              </a:rPr>
              <a:t>Bei dieser Trocknung wird nur die Feuchte geregelt!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54"/>
          <p:cNvGrpSpPr>
            <a:grpSpLocks/>
          </p:cNvGrpSpPr>
          <p:nvPr/>
        </p:nvGrpSpPr>
        <p:grpSpPr bwMode="auto">
          <a:xfrm>
            <a:off x="295275" y="692150"/>
            <a:ext cx="6802438" cy="6086475"/>
            <a:chOff x="172" y="368"/>
            <a:chExt cx="4642" cy="3834"/>
          </a:xfrm>
        </p:grpSpPr>
        <p:pic>
          <p:nvPicPr>
            <p:cNvPr id="45062" name="Picture 10" descr="Kammer1"/>
            <p:cNvPicPr>
              <a:picLocks noChangeAspect="1" noChangeArrowheads="1"/>
            </p:cNvPicPr>
            <p:nvPr/>
          </p:nvPicPr>
          <p:blipFill>
            <a:blip r:embed="rId3"/>
            <a:srcRect/>
            <a:stretch>
              <a:fillRect/>
            </a:stretch>
          </p:blipFill>
          <p:spPr bwMode="auto">
            <a:xfrm>
              <a:off x="172" y="368"/>
              <a:ext cx="4642" cy="1986"/>
            </a:xfrm>
            <a:prstGeom prst="rect">
              <a:avLst/>
            </a:prstGeom>
            <a:noFill/>
            <a:ln w="15875">
              <a:solidFill>
                <a:srgbClr val="000080"/>
              </a:solidFill>
              <a:miter lim="800000"/>
              <a:headEnd/>
              <a:tailEnd/>
            </a:ln>
          </p:spPr>
        </p:pic>
        <p:pic>
          <p:nvPicPr>
            <p:cNvPr id="45063" name="Picture 13" descr="Messkammer"/>
            <p:cNvPicPr>
              <a:picLocks noChangeAspect="1" noChangeArrowheads="1"/>
            </p:cNvPicPr>
            <p:nvPr/>
          </p:nvPicPr>
          <p:blipFill>
            <a:blip r:embed="rId4"/>
            <a:srcRect l="17886"/>
            <a:stretch>
              <a:fillRect/>
            </a:stretch>
          </p:blipFill>
          <p:spPr bwMode="auto">
            <a:xfrm>
              <a:off x="180" y="2375"/>
              <a:ext cx="4631" cy="1827"/>
            </a:xfrm>
            <a:prstGeom prst="rect">
              <a:avLst/>
            </a:prstGeom>
            <a:noFill/>
            <a:ln w="15875">
              <a:solidFill>
                <a:srgbClr val="000080"/>
              </a:solidFill>
              <a:miter lim="800000"/>
              <a:headEnd/>
              <a:tailEnd/>
            </a:ln>
          </p:spPr>
        </p:pic>
        <p:sp>
          <p:nvSpPr>
            <p:cNvPr id="45064" name="AutoShape 22"/>
            <p:cNvSpPr>
              <a:spLocks/>
            </p:cNvSpPr>
            <p:nvPr/>
          </p:nvSpPr>
          <p:spPr bwMode="auto">
            <a:xfrm>
              <a:off x="2348" y="526"/>
              <a:ext cx="848" cy="136"/>
            </a:xfrm>
            <a:prstGeom prst="borderCallout2">
              <a:avLst>
                <a:gd name="adj1" fmla="val 52940"/>
                <a:gd name="adj2" fmla="val -5662"/>
                <a:gd name="adj3" fmla="val 52940"/>
                <a:gd name="adj4" fmla="val -20046"/>
                <a:gd name="adj5" fmla="val 168384"/>
                <a:gd name="adj6" fmla="val -39153"/>
              </a:avLst>
            </a:prstGeom>
            <a:solidFill>
              <a:srgbClr val="FFFFFF"/>
            </a:solidFill>
            <a:ln w="12700">
              <a:solidFill>
                <a:srgbClr val="0000FF"/>
              </a:solidFill>
              <a:miter lim="800000"/>
              <a:headEnd/>
              <a:tailEnd type="oval" w="med" len="med"/>
            </a:ln>
          </p:spPr>
          <p:txBody>
            <a:bodyPr lIns="9144" tIns="9144" rIns="9144" bIns="9144"/>
            <a:lstStyle/>
            <a:p>
              <a:r>
                <a:rPr lang="en-US" sz="1200">
                  <a:latin typeface="Calibri" pitchFamily="34" charset="0"/>
                </a:rPr>
                <a:t> humidity in dryer</a:t>
              </a:r>
            </a:p>
          </p:txBody>
        </p:sp>
        <p:sp>
          <p:nvSpPr>
            <p:cNvPr id="45065" name="AutoShape 23"/>
            <p:cNvSpPr>
              <a:spLocks/>
            </p:cNvSpPr>
            <p:nvPr/>
          </p:nvSpPr>
          <p:spPr bwMode="auto">
            <a:xfrm>
              <a:off x="648" y="935"/>
              <a:ext cx="848" cy="136"/>
            </a:xfrm>
            <a:prstGeom prst="borderCallout2">
              <a:avLst>
                <a:gd name="adj1" fmla="val 52940"/>
                <a:gd name="adj2" fmla="val 105662"/>
                <a:gd name="adj3" fmla="val 52940"/>
                <a:gd name="adj4" fmla="val 117926"/>
                <a:gd name="adj5" fmla="val 181616"/>
                <a:gd name="adj6" fmla="val 130662"/>
              </a:avLst>
            </a:prstGeom>
            <a:solidFill>
              <a:srgbClr val="FFFFFF"/>
            </a:solidFill>
            <a:ln w="12700">
              <a:solidFill>
                <a:srgbClr val="0000FF"/>
              </a:solidFill>
              <a:miter lim="800000"/>
              <a:headEnd/>
              <a:tailEnd type="oval" w="med" len="med"/>
            </a:ln>
          </p:spPr>
          <p:txBody>
            <a:bodyPr lIns="9144" tIns="9144" rIns="9144" bIns="9144"/>
            <a:lstStyle/>
            <a:p>
              <a:r>
                <a:rPr lang="en-US" sz="1200">
                  <a:latin typeface="Calibri" pitchFamily="34" charset="0"/>
                </a:rPr>
                <a:t>  r.h. ambient air</a:t>
              </a:r>
            </a:p>
          </p:txBody>
        </p:sp>
        <p:sp>
          <p:nvSpPr>
            <p:cNvPr id="45066" name="AutoShape 24"/>
            <p:cNvSpPr>
              <a:spLocks/>
            </p:cNvSpPr>
            <p:nvPr/>
          </p:nvSpPr>
          <p:spPr bwMode="auto">
            <a:xfrm>
              <a:off x="3052" y="1593"/>
              <a:ext cx="848" cy="136"/>
            </a:xfrm>
            <a:prstGeom prst="borderCallout2">
              <a:avLst>
                <a:gd name="adj1" fmla="val 52940"/>
                <a:gd name="adj2" fmla="val -5662"/>
                <a:gd name="adj3" fmla="val 52940"/>
                <a:gd name="adj4" fmla="val -14741"/>
                <a:gd name="adj5" fmla="val 297796"/>
                <a:gd name="adj6" fmla="val -26889"/>
              </a:avLst>
            </a:prstGeom>
            <a:solidFill>
              <a:srgbClr val="FFFFFF"/>
            </a:solidFill>
            <a:ln w="12700">
              <a:solidFill>
                <a:srgbClr val="FF0000"/>
              </a:solidFill>
              <a:miter lim="800000"/>
              <a:headEnd/>
              <a:tailEnd type="oval" w="med" len="med"/>
            </a:ln>
          </p:spPr>
          <p:txBody>
            <a:bodyPr lIns="9144" tIns="9144" rIns="9144" bIns="9144"/>
            <a:lstStyle/>
            <a:p>
              <a:pPr algn="ctr"/>
              <a:r>
                <a:rPr lang="en-US" sz="1200">
                  <a:latin typeface="Calibri" pitchFamily="34" charset="0"/>
                </a:rPr>
                <a:t> temp. in dryer</a:t>
              </a:r>
            </a:p>
          </p:txBody>
        </p:sp>
        <p:sp>
          <p:nvSpPr>
            <p:cNvPr id="45067" name="AutoShape 25"/>
            <p:cNvSpPr>
              <a:spLocks/>
            </p:cNvSpPr>
            <p:nvPr/>
          </p:nvSpPr>
          <p:spPr bwMode="auto">
            <a:xfrm>
              <a:off x="965" y="2160"/>
              <a:ext cx="848" cy="136"/>
            </a:xfrm>
            <a:prstGeom prst="borderCallout2">
              <a:avLst>
                <a:gd name="adj1" fmla="val 52940"/>
                <a:gd name="adj2" fmla="val 105662"/>
                <a:gd name="adj3" fmla="val 52940"/>
                <a:gd name="adj4" fmla="val 128537"/>
                <a:gd name="adj5" fmla="val -110296"/>
                <a:gd name="adj6" fmla="val 152477"/>
              </a:avLst>
            </a:prstGeom>
            <a:solidFill>
              <a:srgbClr val="FFFFFF"/>
            </a:solidFill>
            <a:ln w="12700">
              <a:solidFill>
                <a:srgbClr val="FF0000"/>
              </a:solidFill>
              <a:miter lim="800000"/>
              <a:headEnd/>
              <a:tailEnd type="oval" w="med" len="med"/>
            </a:ln>
          </p:spPr>
          <p:txBody>
            <a:bodyPr lIns="9144" tIns="9144" rIns="9144" bIns="9144"/>
            <a:lstStyle/>
            <a:p>
              <a:pPr algn="ctr"/>
              <a:r>
                <a:rPr lang="en-US" sz="1200">
                  <a:latin typeface="Calibri" pitchFamily="34" charset="0"/>
                </a:rPr>
                <a:t>temp. ambient air</a:t>
              </a:r>
            </a:p>
          </p:txBody>
        </p:sp>
        <p:sp>
          <p:nvSpPr>
            <p:cNvPr id="45068" name="AutoShape 26"/>
            <p:cNvSpPr>
              <a:spLocks/>
            </p:cNvSpPr>
            <p:nvPr/>
          </p:nvSpPr>
          <p:spPr bwMode="auto">
            <a:xfrm>
              <a:off x="2839" y="2463"/>
              <a:ext cx="848" cy="136"/>
            </a:xfrm>
            <a:prstGeom prst="borderCallout2">
              <a:avLst>
                <a:gd name="adj1" fmla="val 52940"/>
                <a:gd name="adj2" fmla="val -5662"/>
                <a:gd name="adj3" fmla="val 52940"/>
                <a:gd name="adj4" fmla="val -27949"/>
                <a:gd name="adj5" fmla="val 225736"/>
                <a:gd name="adj6" fmla="val -57546"/>
              </a:avLst>
            </a:prstGeom>
            <a:solidFill>
              <a:srgbClr val="FFFFFF"/>
            </a:solidFill>
            <a:ln w="12700">
              <a:solidFill>
                <a:srgbClr val="0000FF"/>
              </a:solidFill>
              <a:miter lim="800000"/>
              <a:headEnd/>
              <a:tailEnd type="oval" w="med" len="med"/>
            </a:ln>
          </p:spPr>
          <p:txBody>
            <a:bodyPr lIns="9144" tIns="9144" rIns="9144" bIns="9144"/>
            <a:lstStyle/>
            <a:p>
              <a:r>
                <a:rPr lang="en-US" sz="1200">
                  <a:latin typeface="Calibri" pitchFamily="34" charset="0"/>
                </a:rPr>
                <a:t> humidity in dryer</a:t>
              </a:r>
            </a:p>
          </p:txBody>
        </p:sp>
        <p:sp>
          <p:nvSpPr>
            <p:cNvPr id="45069" name="AutoShape 27"/>
            <p:cNvSpPr>
              <a:spLocks/>
            </p:cNvSpPr>
            <p:nvPr/>
          </p:nvSpPr>
          <p:spPr bwMode="auto">
            <a:xfrm>
              <a:off x="2816" y="3918"/>
              <a:ext cx="848" cy="136"/>
            </a:xfrm>
            <a:prstGeom prst="borderCallout2">
              <a:avLst>
                <a:gd name="adj1" fmla="val 52940"/>
                <a:gd name="adj2" fmla="val -5662"/>
                <a:gd name="adj3" fmla="val 52940"/>
                <a:gd name="adj4" fmla="val -32310"/>
                <a:gd name="adj5" fmla="val -70588"/>
                <a:gd name="adj6" fmla="val -67569"/>
              </a:avLst>
            </a:prstGeom>
            <a:solidFill>
              <a:srgbClr val="FFFFFF"/>
            </a:solidFill>
            <a:ln w="12700">
              <a:solidFill>
                <a:srgbClr val="FF0000"/>
              </a:solidFill>
              <a:miter lim="800000"/>
              <a:headEnd/>
              <a:tailEnd type="oval" w="med" len="med"/>
            </a:ln>
          </p:spPr>
          <p:txBody>
            <a:bodyPr lIns="9144" tIns="9144" rIns="9144" bIns="9144"/>
            <a:lstStyle/>
            <a:p>
              <a:pPr algn="ctr"/>
              <a:r>
                <a:rPr lang="en-US" sz="1200">
                  <a:latin typeface="Calibri" pitchFamily="34" charset="0"/>
                </a:rPr>
                <a:t> temp. in dryer</a:t>
              </a:r>
            </a:p>
          </p:txBody>
        </p:sp>
        <p:sp>
          <p:nvSpPr>
            <p:cNvPr id="45070" name="AutoShape 28"/>
            <p:cNvSpPr>
              <a:spLocks/>
            </p:cNvSpPr>
            <p:nvPr/>
          </p:nvSpPr>
          <p:spPr bwMode="auto">
            <a:xfrm>
              <a:off x="2022" y="2870"/>
              <a:ext cx="662" cy="136"/>
            </a:xfrm>
            <a:prstGeom prst="borderCallout2">
              <a:avLst>
                <a:gd name="adj1" fmla="val 52940"/>
                <a:gd name="adj2" fmla="val -7250"/>
                <a:gd name="adj3" fmla="val 52940"/>
                <a:gd name="adj4" fmla="val -32176"/>
                <a:gd name="adj5" fmla="val 88972"/>
                <a:gd name="adj6" fmla="val -65560"/>
              </a:avLst>
            </a:prstGeom>
            <a:solidFill>
              <a:srgbClr val="FFFFFF"/>
            </a:solidFill>
            <a:ln w="12700">
              <a:solidFill>
                <a:srgbClr val="800080"/>
              </a:solidFill>
              <a:miter lim="800000"/>
              <a:headEnd/>
              <a:tailEnd type="oval" w="med" len="med"/>
            </a:ln>
          </p:spPr>
          <p:txBody>
            <a:bodyPr lIns="9144" tIns="9144" rIns="9144" bIns="9144"/>
            <a:lstStyle/>
            <a:p>
              <a:r>
                <a:rPr lang="en-US" sz="1200">
                  <a:latin typeface="Calibri" pitchFamily="34" charset="0"/>
                </a:rPr>
                <a:t> shrinkage - 1</a:t>
              </a:r>
            </a:p>
          </p:txBody>
        </p:sp>
        <p:sp>
          <p:nvSpPr>
            <p:cNvPr id="45071" name="AutoShape 29"/>
            <p:cNvSpPr>
              <a:spLocks/>
            </p:cNvSpPr>
            <p:nvPr/>
          </p:nvSpPr>
          <p:spPr bwMode="auto">
            <a:xfrm>
              <a:off x="2069" y="3193"/>
              <a:ext cx="662" cy="136"/>
            </a:xfrm>
            <a:prstGeom prst="borderCallout2">
              <a:avLst>
                <a:gd name="adj1" fmla="val 52940"/>
                <a:gd name="adj2" fmla="val -7250"/>
                <a:gd name="adj3" fmla="val 52940"/>
                <a:gd name="adj4" fmla="val -33083"/>
                <a:gd name="adj5" fmla="val 95588"/>
                <a:gd name="adj6" fmla="val -67370"/>
              </a:avLst>
            </a:prstGeom>
            <a:solidFill>
              <a:srgbClr val="FFFFFF"/>
            </a:solidFill>
            <a:ln w="12700">
              <a:solidFill>
                <a:srgbClr val="008000"/>
              </a:solidFill>
              <a:miter lim="800000"/>
              <a:headEnd/>
              <a:tailEnd type="oval" w="med" len="med"/>
            </a:ln>
          </p:spPr>
          <p:txBody>
            <a:bodyPr lIns="9144" tIns="9144" rIns="9144" bIns="9144"/>
            <a:lstStyle/>
            <a:p>
              <a:r>
                <a:rPr lang="en-US" sz="1200">
                  <a:latin typeface="Calibri" pitchFamily="34" charset="0"/>
                </a:rPr>
                <a:t> shrinkage - 2</a:t>
              </a:r>
            </a:p>
          </p:txBody>
        </p:sp>
      </p:grpSp>
      <p:sp>
        <p:nvSpPr>
          <p:cNvPr id="45058" name="Text Box 30">
            <a:hlinkClick r:id="rId5" action="ppaction://hlinksldjump"/>
          </p:cNvPr>
          <p:cNvSpPr txBox="1">
            <a:spLocks noChangeArrowheads="1"/>
          </p:cNvSpPr>
          <p:nvPr/>
        </p:nvSpPr>
        <p:spPr bwMode="auto">
          <a:xfrm>
            <a:off x="284163" y="225425"/>
            <a:ext cx="2119312" cy="360363"/>
          </a:xfrm>
          <a:prstGeom prst="rect">
            <a:avLst/>
          </a:prstGeom>
          <a:solidFill>
            <a:srgbClr val="CCFFCC"/>
          </a:solidFill>
          <a:ln w="9525">
            <a:solidFill>
              <a:srgbClr val="008000"/>
            </a:solidFill>
            <a:miter lim="800000"/>
            <a:headEnd/>
            <a:tailEnd/>
          </a:ln>
        </p:spPr>
        <p:txBody>
          <a:bodyPr lIns="45720" rIns="45720" anchor="ctr"/>
          <a:lstStyle/>
          <a:p>
            <a:pPr algn="ctr">
              <a:spcBef>
                <a:spcPct val="50000"/>
              </a:spcBef>
            </a:pPr>
            <a:r>
              <a:rPr lang="en-US" b="1">
                <a:latin typeface="Calibri" pitchFamily="34" charset="0"/>
              </a:rPr>
              <a:t>Climate record        </a:t>
            </a:r>
          </a:p>
        </p:txBody>
      </p:sp>
      <p:grpSp>
        <p:nvGrpSpPr>
          <p:cNvPr id="45059" name="Group 41"/>
          <p:cNvGrpSpPr>
            <a:grpSpLocks/>
          </p:cNvGrpSpPr>
          <p:nvPr/>
        </p:nvGrpSpPr>
        <p:grpSpPr bwMode="auto">
          <a:xfrm>
            <a:off x="7362825" y="1449388"/>
            <a:ext cx="1628775" cy="284162"/>
            <a:chOff x="3460" y="3657"/>
            <a:chExt cx="1112" cy="179"/>
          </a:xfrm>
        </p:grpSpPr>
        <p:sp>
          <p:nvSpPr>
            <p:cNvPr id="45060" name="Rectangle 42">
              <a:hlinkClick r:id="rId6" action="ppaction://hlinkpres?slideindex=1&amp;slidetitle="/>
            </p:cNvPr>
            <p:cNvSpPr>
              <a:spLocks noChangeArrowheads="1"/>
            </p:cNvSpPr>
            <p:nvPr/>
          </p:nvSpPr>
          <p:spPr bwMode="auto">
            <a:xfrm>
              <a:off x="3460" y="3657"/>
              <a:ext cx="1112" cy="179"/>
            </a:xfrm>
            <a:prstGeom prst="rect">
              <a:avLst/>
            </a:prstGeom>
            <a:solidFill>
              <a:srgbClr val="FFFFFF"/>
            </a:solidFill>
            <a:ln w="9525">
              <a:solidFill>
                <a:srgbClr val="000080"/>
              </a:solidFill>
              <a:miter lim="800000"/>
              <a:headEnd/>
              <a:tailEnd/>
            </a:ln>
          </p:spPr>
          <p:txBody>
            <a:bodyPr lIns="45720" rIns="45720"/>
            <a:lstStyle/>
            <a:p>
              <a:pPr marL="342900" indent="-342900">
                <a:lnSpc>
                  <a:spcPct val="90000"/>
                </a:lnSpc>
                <a:spcBef>
                  <a:spcPct val="20000"/>
                </a:spcBef>
                <a:buClr>
                  <a:schemeClr val="hlink"/>
                </a:buClr>
                <a:buSzPct val="80000"/>
                <a:buFont typeface="Arial" charset="0"/>
                <a:buNone/>
              </a:pPr>
              <a:r>
                <a:rPr lang="en-US" sz="1400"/>
                <a:t>       Test drying</a:t>
              </a:r>
              <a:endParaRPr lang="en-US" sz="1400">
                <a:latin typeface="Calibri" pitchFamily="34" charset="0"/>
              </a:endParaRPr>
            </a:p>
          </p:txBody>
        </p:sp>
        <p:sp>
          <p:nvSpPr>
            <p:cNvPr id="45061" name="AutoShape 43"/>
            <p:cNvSpPr>
              <a:spLocks noChangeArrowheads="1"/>
            </p:cNvSpPr>
            <p:nvPr/>
          </p:nvSpPr>
          <p:spPr bwMode="auto">
            <a:xfrm rot="5400000">
              <a:off x="3416" y="3701"/>
              <a:ext cx="179" cy="91"/>
            </a:xfrm>
            <a:prstGeom prst="triangle">
              <a:avLst>
                <a:gd name="adj" fmla="val 50000"/>
              </a:avLst>
            </a:prstGeom>
            <a:solidFill>
              <a:srgbClr val="0000FF"/>
            </a:solidFill>
            <a:ln w="9525">
              <a:solidFill>
                <a:srgbClr val="000080"/>
              </a:solidFill>
              <a:miter lim="800000"/>
              <a:headEnd/>
              <a:tailEnd/>
            </a:ln>
          </p:spPr>
          <p:txBody>
            <a:bodyPr wrap="none" anchor="ctr"/>
            <a:lstStyle/>
            <a:p>
              <a:endParaRPr lang="de-DE">
                <a:latin typeface="Calibri"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a:xfrm>
            <a:off x="457200" y="6356350"/>
            <a:ext cx="2133600" cy="365125"/>
          </a:xfrm>
        </p:spPr>
        <p:txBody>
          <a:bodyPr/>
          <a:lstStyle/>
          <a:p>
            <a:pPr algn="l">
              <a:defRPr/>
            </a:pPr>
            <a:endParaRPr lang="de-DE" dirty="0"/>
          </a:p>
        </p:txBody>
      </p:sp>
      <p:sp>
        <p:nvSpPr>
          <p:cNvPr id="68611" name="Rectangle 3"/>
          <p:cNvSpPr>
            <a:spLocks noGrp="1" noChangeArrowheads="1"/>
          </p:cNvSpPr>
          <p:nvPr>
            <p:ph type="body" idx="1"/>
          </p:nvPr>
        </p:nvSpPr>
        <p:spPr>
          <a:xfrm>
            <a:off x="447675" y="1697038"/>
            <a:ext cx="8229600" cy="3168650"/>
          </a:xfrm>
        </p:spPr>
        <p:txBody>
          <a:bodyPr rtlCol="0">
            <a:normAutofit lnSpcReduction="10000"/>
          </a:bodyPr>
          <a:lstStyle/>
          <a:p>
            <a:pPr algn="ctr" fontAlgn="auto">
              <a:spcAft>
                <a:spcPts val="0"/>
              </a:spcAft>
              <a:buFontTx/>
              <a:buNone/>
              <a:defRPr/>
            </a:pPr>
            <a:r>
              <a:rPr lang="de-DE" sz="4400"/>
              <a:t>Kombination aus Großvaters Freilufttrockner</a:t>
            </a:r>
            <a:br>
              <a:rPr lang="de-DE" sz="4400"/>
            </a:br>
            <a:r>
              <a:rPr lang="de-DE" sz="2400"/>
              <a:t/>
            </a:r>
            <a:br>
              <a:rPr lang="de-DE" sz="2400"/>
            </a:br>
            <a:r>
              <a:rPr lang="de-DE" sz="4400"/>
              <a:t>mit</a:t>
            </a:r>
            <a:br>
              <a:rPr lang="de-DE" sz="4400"/>
            </a:br>
            <a:r>
              <a:rPr lang="de-DE" sz="2400"/>
              <a:t/>
            </a:r>
            <a:br>
              <a:rPr lang="de-DE" sz="2400"/>
            </a:br>
            <a:r>
              <a:rPr lang="de-DE" sz="4400"/>
              <a:t>moderner Verfahrenstechnik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a:xfrm>
            <a:off x="457200" y="6356350"/>
            <a:ext cx="2133600" cy="365125"/>
          </a:xfrm>
        </p:spPr>
        <p:txBody>
          <a:bodyPr/>
          <a:lstStyle/>
          <a:p>
            <a:pPr algn="l">
              <a:defRPr/>
            </a:pPr>
            <a:endParaRPr lang="de-DE" dirty="0"/>
          </a:p>
        </p:txBody>
      </p:sp>
      <p:sp>
        <p:nvSpPr>
          <p:cNvPr id="10243" name="Rectangle 3"/>
          <p:cNvSpPr>
            <a:spLocks noGrp="1" noChangeArrowheads="1"/>
          </p:cNvSpPr>
          <p:nvPr>
            <p:ph type="body" idx="1"/>
          </p:nvPr>
        </p:nvSpPr>
        <p:spPr>
          <a:xfrm>
            <a:off x="719138" y="838200"/>
            <a:ext cx="7885112" cy="4895850"/>
          </a:xfrm>
        </p:spPr>
        <p:txBody>
          <a:bodyPr/>
          <a:lstStyle/>
          <a:p>
            <a:pPr>
              <a:lnSpc>
                <a:spcPct val="90000"/>
              </a:lnSpc>
              <a:buFontTx/>
              <a:buNone/>
            </a:pPr>
            <a:r>
              <a:rPr lang="de-DE" sz="2400" u="sng" smtClean="0"/>
              <a:t>Grundgedanke</a:t>
            </a:r>
          </a:p>
          <a:p>
            <a:pPr>
              <a:lnSpc>
                <a:spcPct val="90000"/>
              </a:lnSpc>
              <a:buFontTx/>
              <a:buNone/>
            </a:pPr>
            <a:endParaRPr lang="de-DE" sz="1800" smtClean="0"/>
          </a:p>
          <a:p>
            <a:pPr>
              <a:lnSpc>
                <a:spcPct val="90000"/>
              </a:lnSpc>
            </a:pPr>
            <a:r>
              <a:rPr lang="de-DE" sz="1800" smtClean="0"/>
              <a:t>Prozesslufttemperatur (größer 0° C) und -feuchte je nach Witterung und Jahreszeit</a:t>
            </a:r>
          </a:p>
          <a:p>
            <a:pPr>
              <a:lnSpc>
                <a:spcPct val="90000"/>
              </a:lnSpc>
              <a:buFontTx/>
              <a:buNone/>
            </a:pPr>
            <a:endParaRPr lang="de-DE" sz="1200" smtClean="0"/>
          </a:p>
          <a:p>
            <a:pPr>
              <a:lnSpc>
                <a:spcPct val="90000"/>
              </a:lnSpc>
            </a:pPr>
            <a:r>
              <a:rPr lang="de-DE" sz="1800" smtClean="0"/>
              <a:t>Gekapselter, umhauster (dichter) Trockenraum für die Trocknung während der Schwindung</a:t>
            </a:r>
          </a:p>
          <a:p>
            <a:pPr>
              <a:lnSpc>
                <a:spcPct val="90000"/>
              </a:lnSpc>
              <a:buFontTx/>
              <a:buNone/>
            </a:pPr>
            <a:endParaRPr lang="de-DE" sz="1200" smtClean="0"/>
          </a:p>
          <a:p>
            <a:pPr>
              <a:lnSpc>
                <a:spcPct val="90000"/>
              </a:lnSpc>
            </a:pPr>
            <a:r>
              <a:rPr lang="de-DE" sz="1800" smtClean="0"/>
              <a:t>Exakte Feuchteregelung innerhalb dieses Trockenraumes … aber keine Regelung der Temperatur!</a:t>
            </a:r>
          </a:p>
          <a:p>
            <a:pPr>
              <a:lnSpc>
                <a:spcPct val="90000"/>
              </a:lnSpc>
              <a:buFontTx/>
              <a:buNone/>
            </a:pPr>
            <a:endParaRPr lang="de-DE" sz="1200" smtClean="0"/>
          </a:p>
          <a:p>
            <a:pPr>
              <a:lnSpc>
                <a:spcPct val="90000"/>
              </a:lnSpc>
            </a:pPr>
            <a:r>
              <a:rPr lang="de-DE" sz="1800" smtClean="0"/>
              <a:t>Luftumwälzleistung vergleichbar zu konventionellen Trocknern</a:t>
            </a:r>
          </a:p>
          <a:p>
            <a:pPr>
              <a:lnSpc>
                <a:spcPct val="90000"/>
              </a:lnSpc>
              <a:buFontTx/>
              <a:buNone/>
            </a:pPr>
            <a:endParaRPr lang="de-DE" sz="1200" smtClean="0"/>
          </a:p>
          <a:p>
            <a:pPr>
              <a:lnSpc>
                <a:spcPct val="90000"/>
              </a:lnSpc>
            </a:pPr>
            <a:r>
              <a:rPr lang="de-DE" sz="1800" smtClean="0"/>
              <a:t>Messung der Schwindung in Echtzeit (mit zwei unterschiedlichen Methoden)</a:t>
            </a:r>
          </a:p>
          <a:p>
            <a:pPr>
              <a:lnSpc>
                <a:spcPct val="90000"/>
              </a:lnSpc>
              <a:buFontTx/>
              <a:buNone/>
            </a:pPr>
            <a:endParaRPr lang="de-DE" sz="1200" smtClean="0"/>
          </a:p>
          <a:p>
            <a:pPr>
              <a:lnSpc>
                <a:spcPct val="90000"/>
              </a:lnSpc>
            </a:pPr>
            <a:r>
              <a:rPr lang="de-DE" sz="1800" smtClean="0"/>
              <a:t>Nach Schwindungsende Entfernen des Trockenraums oder Ausfahren/ Umfahren und Austrocknen auf eine Restfeuchte von ca. 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7" dur="500"/>
                                        <p:tgtEl>
                                          <p:spTgt spid="102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12" dur="500"/>
                                        <p:tgtEl>
                                          <p:spTgt spid="1024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6" end="6"/>
                                            </p:txEl>
                                          </p:spTgt>
                                        </p:tgtEl>
                                        <p:attrNameLst>
                                          <p:attrName>style.visibility</p:attrName>
                                        </p:attrNameLst>
                                      </p:cBhvr>
                                      <p:to>
                                        <p:strVal val="visible"/>
                                      </p:to>
                                    </p:set>
                                    <p:animEffect transition="in" filter="blinds(horizontal)">
                                      <p:cBhvr>
                                        <p:cTn id="17" dur="500"/>
                                        <p:tgtEl>
                                          <p:spTgt spid="1024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8" end="8"/>
                                            </p:txEl>
                                          </p:spTgt>
                                        </p:tgtEl>
                                        <p:attrNameLst>
                                          <p:attrName>style.visibility</p:attrName>
                                        </p:attrNameLst>
                                      </p:cBhvr>
                                      <p:to>
                                        <p:strVal val="visible"/>
                                      </p:to>
                                    </p:set>
                                    <p:animEffect transition="in" filter="blinds(horizontal)">
                                      <p:cBhvr>
                                        <p:cTn id="22" dur="500"/>
                                        <p:tgtEl>
                                          <p:spTgt spid="1024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43">
                                            <p:txEl>
                                              <p:pRg st="10" end="10"/>
                                            </p:txEl>
                                          </p:spTgt>
                                        </p:tgtEl>
                                        <p:attrNameLst>
                                          <p:attrName>style.visibility</p:attrName>
                                        </p:attrNameLst>
                                      </p:cBhvr>
                                      <p:to>
                                        <p:strVal val="visible"/>
                                      </p:to>
                                    </p:set>
                                    <p:animEffect transition="in" filter="blinds(horizontal)">
                                      <p:cBhvr>
                                        <p:cTn id="27" dur="500"/>
                                        <p:tgtEl>
                                          <p:spTgt spid="1024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43">
                                            <p:txEl>
                                              <p:pRg st="12" end="12"/>
                                            </p:txEl>
                                          </p:spTgt>
                                        </p:tgtEl>
                                        <p:attrNameLst>
                                          <p:attrName>style.visibility</p:attrName>
                                        </p:attrNameLst>
                                      </p:cBhvr>
                                      <p:to>
                                        <p:strVal val="visible"/>
                                      </p:to>
                                    </p:set>
                                    <p:animEffect transition="in" filter="blinds(horizontal)">
                                      <p:cBhvr>
                                        <p:cTn id="32" dur="500"/>
                                        <p:tgtEl>
                                          <p:spTgt spid="102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1"/>
          <p:cNvSpPr>
            <a:spLocks noGrp="1"/>
          </p:cNvSpPr>
          <p:nvPr>
            <p:ph type="ftr" sz="quarter" idx="11"/>
          </p:nvPr>
        </p:nvSpPr>
        <p:spPr>
          <a:xfrm>
            <a:off x="457200" y="6356350"/>
            <a:ext cx="2133600" cy="365125"/>
          </a:xfrm>
        </p:spPr>
        <p:txBody>
          <a:bodyPr/>
          <a:lstStyle/>
          <a:p>
            <a:pPr algn="l">
              <a:defRPr/>
            </a:pPr>
            <a:endParaRPr lang="de-DE" dirty="0"/>
          </a:p>
        </p:txBody>
      </p:sp>
      <p:pic>
        <p:nvPicPr>
          <p:cNvPr id="51202" name="Picture 5958" descr="mso735D7"/>
          <p:cNvPicPr>
            <a:picLocks noChangeAspect="1" noChangeArrowheads="1"/>
          </p:cNvPicPr>
          <p:nvPr/>
        </p:nvPicPr>
        <p:blipFill>
          <a:blip r:embed="rId3"/>
          <a:srcRect t="11337" b="10956"/>
          <a:stretch>
            <a:fillRect/>
          </a:stretch>
        </p:blipFill>
        <p:spPr bwMode="auto">
          <a:xfrm>
            <a:off x="423863" y="1154113"/>
            <a:ext cx="8277225" cy="4551362"/>
          </a:xfrm>
          <a:prstGeom prst="rect">
            <a:avLst/>
          </a:prstGeom>
          <a:noFill/>
          <a:ln w="9525">
            <a:noFill/>
            <a:miter lim="800000"/>
            <a:headEnd/>
            <a:tailEnd/>
          </a:ln>
        </p:spPr>
      </p:pic>
      <p:sp>
        <p:nvSpPr>
          <p:cNvPr id="51203" name="Rectangle 5959"/>
          <p:cNvSpPr>
            <a:spLocks noChangeArrowheads="1"/>
          </p:cNvSpPr>
          <p:nvPr/>
        </p:nvSpPr>
        <p:spPr bwMode="auto">
          <a:xfrm>
            <a:off x="539750" y="1268413"/>
            <a:ext cx="2376488" cy="288925"/>
          </a:xfrm>
          <a:prstGeom prst="rect">
            <a:avLst/>
          </a:prstGeom>
          <a:solidFill>
            <a:schemeClr val="bg1"/>
          </a:solidFill>
          <a:ln w="9525">
            <a:solidFill>
              <a:srgbClr val="FFFFFF"/>
            </a:solidFill>
            <a:miter lim="800000"/>
            <a:headEnd/>
            <a:tailEnd/>
          </a:ln>
        </p:spPr>
        <p:txBody>
          <a:bodyPr wrap="none" anchor="ctr"/>
          <a:lstStyle/>
          <a:p>
            <a:endParaRPr lang="de-DE">
              <a:latin typeface="Calibri" pitchFamily="34" charset="0"/>
            </a:endParaRPr>
          </a:p>
        </p:txBody>
      </p:sp>
      <p:sp>
        <p:nvSpPr>
          <p:cNvPr id="51204" name="Rectangle 5960"/>
          <p:cNvSpPr>
            <a:spLocks noChangeArrowheads="1"/>
          </p:cNvSpPr>
          <p:nvPr/>
        </p:nvSpPr>
        <p:spPr bwMode="auto">
          <a:xfrm>
            <a:off x="595313" y="728663"/>
            <a:ext cx="6059487" cy="1252537"/>
          </a:xfrm>
          <a:prstGeom prst="rect">
            <a:avLst/>
          </a:prstGeom>
          <a:noFill/>
          <a:ln w="9525">
            <a:noFill/>
            <a:miter lim="800000"/>
            <a:headEnd/>
            <a:tailEnd/>
          </a:ln>
        </p:spPr>
        <p:txBody>
          <a:bodyPr/>
          <a:lstStyle/>
          <a:p>
            <a:pPr>
              <a:spcBef>
                <a:spcPct val="20000"/>
              </a:spcBef>
            </a:pPr>
            <a:r>
              <a:rPr lang="de-DE" sz="2400">
                <a:latin typeface="Calibri" pitchFamily="34" charset="0"/>
              </a:rPr>
              <a:t>ChoriTherm</a:t>
            </a:r>
            <a:br>
              <a:rPr lang="de-DE" sz="2400">
                <a:latin typeface="Calibri" pitchFamily="34" charset="0"/>
              </a:rPr>
            </a:br>
            <a:r>
              <a:rPr lang="de-DE" sz="2400">
                <a:latin typeface="Calibri" pitchFamily="34" charset="0"/>
              </a:rPr>
              <a:t>Durchlauftrockner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a:xfrm>
            <a:off x="457200" y="6356350"/>
            <a:ext cx="2133600" cy="365125"/>
          </a:xfrm>
        </p:spPr>
        <p:txBody>
          <a:bodyPr/>
          <a:lstStyle/>
          <a:p>
            <a:pPr algn="l">
              <a:defRPr/>
            </a:pPr>
            <a:endParaRPr lang="de-DE" dirty="0"/>
          </a:p>
        </p:txBody>
      </p:sp>
      <p:sp>
        <p:nvSpPr>
          <p:cNvPr id="53250" name="Rectangle 3"/>
          <p:cNvSpPr>
            <a:spLocks noGrp="1" noChangeArrowheads="1"/>
          </p:cNvSpPr>
          <p:nvPr>
            <p:ph type="body" idx="1"/>
          </p:nvPr>
        </p:nvSpPr>
        <p:spPr>
          <a:xfrm>
            <a:off x="457200" y="1595438"/>
            <a:ext cx="8229600" cy="4525962"/>
          </a:xfrm>
        </p:spPr>
        <p:txBody>
          <a:bodyPr/>
          <a:lstStyle/>
          <a:p>
            <a:pPr algn="ctr">
              <a:buFontTx/>
              <a:buNone/>
            </a:pPr>
            <a:r>
              <a:rPr lang="de-DE" smtClean="0"/>
              <a:t>4 Beispiele, </a:t>
            </a:r>
          </a:p>
          <a:p>
            <a:pPr algn="ctr">
              <a:buFontTx/>
              <a:buNone/>
            </a:pPr>
            <a:endParaRPr lang="de-DE" smtClean="0"/>
          </a:p>
          <a:p>
            <a:pPr algn="ctr">
              <a:buFontTx/>
              <a:buNone/>
            </a:pPr>
            <a:r>
              <a:rPr lang="de-DE" smtClean="0"/>
              <a:t>die für viele Ähnliche stehen: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3" name="_s1028"/>
          <p:cNvCxnSpPr>
            <a:cxnSpLocks noChangeShapeType="1"/>
            <a:stCxn id="18435" idx="0"/>
            <a:endCxn id="18434" idx="2"/>
          </p:cNvCxnSpPr>
          <p:nvPr/>
        </p:nvCxnSpPr>
        <p:spPr bwMode="auto">
          <a:xfrm rot="5400000" flipH="1" flipV="1">
            <a:off x="4378325" y="4754563"/>
            <a:ext cx="366713" cy="1587"/>
          </a:xfrm>
          <a:prstGeom prst="bentConnector3">
            <a:avLst>
              <a:gd name="adj1" fmla="val 50000"/>
            </a:avLst>
          </a:prstGeom>
          <a:noFill/>
          <a:ln w="19050">
            <a:solidFill>
              <a:srgbClr val="3B5BA3"/>
            </a:solidFill>
            <a:miter lim="800000"/>
            <a:headEnd/>
            <a:tailEnd/>
          </a:ln>
        </p:spPr>
      </p:cxnSp>
      <p:sp>
        <p:nvSpPr>
          <p:cNvPr id="18434" name="_s1029"/>
          <p:cNvSpPr>
            <a:spLocks noChangeArrowheads="1"/>
          </p:cNvSpPr>
          <p:nvPr/>
        </p:nvSpPr>
        <p:spPr bwMode="auto">
          <a:xfrm>
            <a:off x="2000250" y="1841500"/>
            <a:ext cx="5124450" cy="2730500"/>
          </a:xfrm>
          <a:prstGeom prst="roundRect">
            <a:avLst>
              <a:gd name="adj" fmla="val 33120"/>
            </a:avLst>
          </a:prstGeom>
          <a:noFill/>
          <a:ln w="25400">
            <a:solidFill>
              <a:srgbClr val="3B5BA3"/>
            </a:solidFill>
            <a:round/>
            <a:headEnd/>
            <a:tailEnd/>
          </a:ln>
        </p:spPr>
        <p:txBody>
          <a:bodyPr wrap="none" lIns="56250" tIns="28125" rIns="56250" bIns="28125" anchor="ctr"/>
          <a:lstStyle/>
          <a:p>
            <a:pPr algn="ctr"/>
            <a:r>
              <a:rPr lang="de-DE" sz="2000" b="1">
                <a:solidFill>
                  <a:srgbClr val="3B5BA3"/>
                </a:solidFill>
                <a:latin typeface="Calibri" pitchFamily="34" charset="0"/>
              </a:rPr>
              <a:t>Novokeram Max Wagner GmbH</a:t>
            </a:r>
          </a:p>
          <a:p>
            <a:pPr algn="ctr"/>
            <a:r>
              <a:rPr lang="de-DE" sz="1600">
                <a:solidFill>
                  <a:srgbClr val="3B5BA3"/>
                </a:solidFill>
                <a:latin typeface="Calibri" pitchFamily="34" charset="0"/>
              </a:rPr>
              <a:t>(drying plants for the ceramic industry)</a:t>
            </a:r>
          </a:p>
          <a:p>
            <a:pPr algn="ctr"/>
            <a:endParaRPr lang="de-DE" sz="1600" b="1">
              <a:latin typeface="Calibri" pitchFamily="34" charset="0"/>
            </a:endParaRPr>
          </a:p>
          <a:p>
            <a:pPr algn="ctr"/>
            <a:r>
              <a:rPr lang="de-DE" sz="1600">
                <a:latin typeface="Calibri" pitchFamily="34" charset="0"/>
              </a:rPr>
              <a:t>Max Wagner 1961 – 1987</a:t>
            </a:r>
          </a:p>
          <a:p>
            <a:pPr algn="ctr"/>
            <a:r>
              <a:rPr lang="de-DE" sz="1600" b="1">
                <a:latin typeface="Calibri" pitchFamily="34" charset="0"/>
              </a:rPr>
              <a:t>Christian Wagner</a:t>
            </a:r>
            <a:r>
              <a:rPr lang="de-DE" sz="1600">
                <a:latin typeface="Calibri" pitchFamily="34" charset="0"/>
              </a:rPr>
              <a:t> 1987 - today</a:t>
            </a:r>
          </a:p>
          <a:p>
            <a:pPr algn="ctr"/>
            <a:endParaRPr lang="de-DE" sz="1600">
              <a:latin typeface="Calibri" pitchFamily="34" charset="0"/>
            </a:endParaRPr>
          </a:p>
          <a:p>
            <a:pPr algn="ctr"/>
            <a:r>
              <a:rPr lang="de-DE" sz="1600">
                <a:latin typeface="Calibri" pitchFamily="34" charset="0"/>
              </a:rPr>
              <a:t>since 1970 only dryers</a:t>
            </a:r>
          </a:p>
          <a:p>
            <a:pPr algn="ctr"/>
            <a:endParaRPr lang="de-DE" sz="1600">
              <a:latin typeface="Calibri" pitchFamily="34" charset="0"/>
            </a:endParaRPr>
          </a:p>
          <a:p>
            <a:pPr algn="ctr"/>
            <a:r>
              <a:rPr lang="de-DE" sz="1600">
                <a:latin typeface="Calibri" pitchFamily="34" charset="0"/>
              </a:rPr>
              <a:t>since 1982 in Asia</a:t>
            </a:r>
          </a:p>
        </p:txBody>
      </p:sp>
      <p:sp>
        <p:nvSpPr>
          <p:cNvPr id="18435" name="_s1030"/>
          <p:cNvSpPr>
            <a:spLocks noChangeArrowheads="1"/>
          </p:cNvSpPr>
          <p:nvPr/>
        </p:nvSpPr>
        <p:spPr bwMode="auto">
          <a:xfrm>
            <a:off x="2963863" y="4938713"/>
            <a:ext cx="3194050" cy="1443037"/>
          </a:xfrm>
          <a:prstGeom prst="roundRect">
            <a:avLst>
              <a:gd name="adj" fmla="val 50000"/>
            </a:avLst>
          </a:prstGeom>
          <a:noFill/>
          <a:ln w="25400">
            <a:solidFill>
              <a:srgbClr val="3B5BA3"/>
            </a:solidFill>
            <a:round/>
            <a:headEnd/>
            <a:tailEnd/>
          </a:ln>
        </p:spPr>
        <p:txBody>
          <a:bodyPr wrap="none" lIns="56250" tIns="28125" rIns="56250" bIns="28125" anchor="ctr"/>
          <a:lstStyle/>
          <a:p>
            <a:pPr algn="ctr"/>
            <a:r>
              <a:rPr lang="de-DE" sz="1600">
                <a:latin typeface="Calibri" pitchFamily="34" charset="0"/>
              </a:rPr>
              <a:t>30 % of</a:t>
            </a:r>
            <a:br>
              <a:rPr lang="de-DE" sz="1600">
                <a:latin typeface="Calibri" pitchFamily="34" charset="0"/>
              </a:rPr>
            </a:br>
            <a:r>
              <a:rPr lang="de-DE" sz="1600">
                <a:latin typeface="Calibri" pitchFamily="34" charset="0"/>
              </a:rPr>
              <a:t/>
            </a:r>
            <a:br>
              <a:rPr lang="de-DE" sz="1600">
                <a:latin typeface="Calibri" pitchFamily="34" charset="0"/>
              </a:rPr>
            </a:br>
            <a:r>
              <a:rPr lang="de-DE" sz="1600" b="1">
                <a:latin typeface="Calibri" pitchFamily="34" charset="0"/>
              </a:rPr>
              <a:t>Tecton Keramikanlagen GmbH</a:t>
            </a:r>
          </a:p>
          <a:p>
            <a:pPr algn="ctr"/>
            <a:r>
              <a:rPr lang="de-DE" sz="1600">
                <a:latin typeface="Calibri" pitchFamily="34" charset="0"/>
              </a:rPr>
              <a:t>(complete ceramic plants)</a:t>
            </a:r>
          </a:p>
        </p:txBody>
      </p:sp>
      <p:pic>
        <p:nvPicPr>
          <p:cNvPr id="18436" name="Grafik 7" descr="LOGO-FARBIG.gif"/>
          <p:cNvPicPr>
            <a:picLocks noChangeAspect="1"/>
          </p:cNvPicPr>
          <p:nvPr/>
        </p:nvPicPr>
        <p:blipFill>
          <a:blip r:embed="rId3"/>
          <a:srcRect/>
          <a:stretch>
            <a:fillRect/>
          </a:stretch>
        </p:blipFill>
        <p:spPr bwMode="auto">
          <a:xfrm>
            <a:off x="1357313" y="1571625"/>
            <a:ext cx="2879725" cy="355600"/>
          </a:xfrm>
          <a:prstGeom prst="rect">
            <a:avLst/>
          </a:prstGeom>
          <a:noFill/>
          <a:ln w="9525">
            <a:noFill/>
            <a:miter lim="800000"/>
            <a:headEnd/>
            <a:tailEnd/>
          </a:ln>
        </p:spPr>
      </p:pic>
      <p:pic>
        <p:nvPicPr>
          <p:cNvPr id="10" name="Grafik 9" descr="tecton-4c Kopie.jpg"/>
          <p:cNvPicPr>
            <a:picLocks noChangeAspect="1"/>
          </p:cNvPicPr>
          <p:nvPr/>
        </p:nvPicPr>
        <p:blipFill>
          <a:blip r:embed="rId4"/>
          <a:stretch>
            <a:fillRect/>
          </a:stretch>
        </p:blipFill>
        <p:spPr>
          <a:xfrm>
            <a:off x="2417763" y="4857750"/>
            <a:ext cx="1368425" cy="377825"/>
          </a:xfrm>
          <a:prstGeom prst="rect">
            <a:avLst/>
          </a:prstGeom>
          <a:effectLst>
            <a:outerShdw blurRad="50800" dist="38100" algn="l" rotWithShape="0">
              <a:schemeClr val="bg1">
                <a:alpha val="50000"/>
              </a:schemeClr>
            </a:outerShdw>
          </a:effectLst>
        </p:spPr>
      </p:pic>
      <p:sp>
        <p:nvSpPr>
          <p:cNvPr id="18438" name="Textfeld 8"/>
          <p:cNvSpPr txBox="1">
            <a:spLocks noChangeArrowheads="1"/>
          </p:cNvSpPr>
          <p:nvPr/>
        </p:nvSpPr>
        <p:spPr bwMode="auto">
          <a:xfrm>
            <a:off x="539750" y="539750"/>
            <a:ext cx="3927475" cy="615950"/>
          </a:xfrm>
          <a:prstGeom prst="rect">
            <a:avLst/>
          </a:prstGeom>
          <a:noFill/>
          <a:ln w="9525">
            <a:noFill/>
            <a:miter lim="800000"/>
            <a:headEnd/>
            <a:tailEnd/>
          </a:ln>
        </p:spPr>
        <p:txBody>
          <a:bodyPr wrap="none">
            <a:spAutoFit/>
          </a:bodyPr>
          <a:lstStyle/>
          <a:p>
            <a:r>
              <a:rPr lang="de-DE" sz="2400" b="1">
                <a:latin typeface="Calibri" pitchFamily="34" charset="0"/>
              </a:rPr>
              <a:t>„WHO IS NOVOKERAM?“</a:t>
            </a:r>
          </a:p>
          <a:p>
            <a:endParaRPr lang="de-DE" sz="1000" b="1">
              <a:latin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1"/>
          <p:cNvSpPr>
            <a:spLocks noGrp="1"/>
          </p:cNvSpPr>
          <p:nvPr>
            <p:ph type="ftr" sz="quarter" idx="11"/>
          </p:nvPr>
        </p:nvSpPr>
        <p:spPr>
          <a:xfrm>
            <a:off x="457200" y="6356350"/>
            <a:ext cx="2133600" cy="365125"/>
          </a:xfrm>
        </p:spPr>
        <p:txBody>
          <a:bodyPr/>
          <a:lstStyle/>
          <a:p>
            <a:pPr algn="l">
              <a:defRPr/>
            </a:pPr>
            <a:endParaRPr lang="de-DE" dirty="0"/>
          </a:p>
        </p:txBody>
      </p:sp>
      <p:pic>
        <p:nvPicPr>
          <p:cNvPr id="55298" name="Picture 6" descr="_IGP3869"/>
          <p:cNvPicPr>
            <a:picLocks noChangeAspect="1" noChangeArrowheads="1"/>
          </p:cNvPicPr>
          <p:nvPr/>
        </p:nvPicPr>
        <p:blipFill>
          <a:blip r:embed="rId3">
            <a:grayscl/>
          </a:blip>
          <a:srcRect/>
          <a:stretch>
            <a:fillRect/>
          </a:stretch>
        </p:blipFill>
        <p:spPr bwMode="auto">
          <a:xfrm>
            <a:off x="504825" y="2330450"/>
            <a:ext cx="3554413" cy="2544763"/>
          </a:xfrm>
          <a:prstGeom prst="rect">
            <a:avLst/>
          </a:prstGeom>
          <a:noFill/>
          <a:ln w="9525">
            <a:solidFill>
              <a:srgbClr val="969696"/>
            </a:solidFill>
            <a:miter lim="800000"/>
            <a:headEnd/>
            <a:tailEnd/>
          </a:ln>
        </p:spPr>
      </p:pic>
      <p:sp>
        <p:nvSpPr>
          <p:cNvPr id="55299" name="Text Box 7"/>
          <p:cNvSpPr txBox="1">
            <a:spLocks noChangeArrowheads="1"/>
          </p:cNvSpPr>
          <p:nvPr/>
        </p:nvSpPr>
        <p:spPr bwMode="auto">
          <a:xfrm>
            <a:off x="4487863" y="1079500"/>
            <a:ext cx="4387850" cy="4606925"/>
          </a:xfrm>
          <a:prstGeom prst="rect">
            <a:avLst/>
          </a:prstGeom>
          <a:noFill/>
          <a:ln w="9525">
            <a:noFill/>
            <a:miter lim="800000"/>
            <a:headEnd/>
            <a:tailEnd/>
          </a:ln>
        </p:spPr>
        <p:txBody>
          <a:bodyPr>
            <a:spAutoFit/>
          </a:bodyPr>
          <a:lstStyle/>
          <a:p>
            <a:pPr>
              <a:lnSpc>
                <a:spcPct val="120000"/>
              </a:lnSpc>
              <a:tabLst>
                <a:tab pos="990600" algn="l"/>
              </a:tabLst>
            </a:pPr>
            <a:r>
              <a:rPr lang="en-GB" b="1">
                <a:solidFill>
                  <a:srgbClr val="3B5BA3"/>
                </a:solidFill>
                <a:latin typeface="Calibri" pitchFamily="34" charset="0"/>
              </a:rPr>
              <a:t>Beispiel 1</a:t>
            </a:r>
          </a:p>
          <a:p>
            <a:pPr>
              <a:lnSpc>
                <a:spcPct val="120000"/>
              </a:lnSpc>
              <a:tabLst>
                <a:tab pos="990600" algn="l"/>
              </a:tabLst>
            </a:pPr>
            <a:endParaRPr lang="en-GB">
              <a:latin typeface="Calibri" pitchFamily="34" charset="0"/>
            </a:endParaRPr>
          </a:p>
          <a:p>
            <a:pPr>
              <a:lnSpc>
                <a:spcPct val="120000"/>
              </a:lnSpc>
              <a:tabLst>
                <a:tab pos="990600" algn="l"/>
              </a:tabLst>
            </a:pPr>
            <a:r>
              <a:rPr lang="en-GB">
                <a:latin typeface="Calibri" pitchFamily="34" charset="0"/>
              </a:rPr>
              <a:t> </a:t>
            </a:r>
          </a:p>
          <a:p>
            <a:pPr>
              <a:lnSpc>
                <a:spcPct val="120000"/>
              </a:lnSpc>
              <a:tabLst>
                <a:tab pos="990600" algn="l"/>
              </a:tabLst>
            </a:pPr>
            <a:endParaRPr lang="en-GB">
              <a:latin typeface="Calibri" pitchFamily="34" charset="0"/>
            </a:endParaRPr>
          </a:p>
          <a:p>
            <a:pPr>
              <a:lnSpc>
                <a:spcPct val="120000"/>
              </a:lnSpc>
              <a:tabLst>
                <a:tab pos="990600" algn="l"/>
              </a:tabLst>
            </a:pPr>
            <a:r>
              <a:rPr lang="en-GB">
                <a:latin typeface="Calibri" pitchFamily="34" charset="0"/>
              </a:rPr>
              <a:t>Produktdaten</a:t>
            </a:r>
            <a:br>
              <a:rPr lang="en-GB">
                <a:latin typeface="Calibri" pitchFamily="34" charset="0"/>
              </a:rPr>
            </a:br>
            <a:endParaRPr lang="en-GB" sz="600">
              <a:latin typeface="Calibri" pitchFamily="34" charset="0"/>
            </a:endParaRPr>
          </a:p>
          <a:p>
            <a:pPr>
              <a:lnSpc>
                <a:spcPct val="120000"/>
              </a:lnSpc>
              <a:tabLst>
                <a:tab pos="990600" algn="l"/>
              </a:tabLst>
            </a:pPr>
            <a:r>
              <a:rPr lang="en-GB">
                <a:latin typeface="Calibri" pitchFamily="34" charset="0"/>
              </a:rPr>
              <a:t>Produkt:	Hintermauerziegel</a:t>
            </a:r>
          </a:p>
          <a:p>
            <a:pPr>
              <a:lnSpc>
                <a:spcPct val="120000"/>
              </a:lnSpc>
              <a:tabLst>
                <a:tab pos="990600" algn="l"/>
              </a:tabLst>
            </a:pPr>
            <a:r>
              <a:rPr lang="en-GB">
                <a:latin typeface="Calibri" pitchFamily="34" charset="0"/>
              </a:rPr>
              <a:t>Größe:	515 x 245 x 120 mm (L x B x H)</a:t>
            </a:r>
          </a:p>
          <a:p>
            <a:pPr>
              <a:lnSpc>
                <a:spcPct val="120000"/>
              </a:lnSpc>
              <a:tabLst>
                <a:tab pos="990600" algn="l"/>
              </a:tabLst>
            </a:pPr>
            <a:r>
              <a:rPr lang="en-GB">
                <a:latin typeface="Calibri" pitchFamily="34" charset="0"/>
              </a:rPr>
              <a:t>Gewicht:	14,95 kg (nass)</a:t>
            </a:r>
          </a:p>
          <a:p>
            <a:pPr>
              <a:lnSpc>
                <a:spcPct val="120000"/>
              </a:lnSpc>
              <a:tabLst>
                <a:tab pos="990600" algn="l"/>
              </a:tabLst>
            </a:pPr>
            <a:r>
              <a:rPr lang="en-GB">
                <a:latin typeface="Calibri" pitchFamily="34" charset="0"/>
              </a:rPr>
              <a:t>	</a:t>
            </a:r>
          </a:p>
          <a:p>
            <a:pPr>
              <a:lnSpc>
                <a:spcPct val="120000"/>
              </a:lnSpc>
              <a:tabLst>
                <a:tab pos="990600" algn="l"/>
              </a:tabLst>
            </a:pPr>
            <a:r>
              <a:rPr lang="en-GB">
                <a:latin typeface="Calibri" pitchFamily="34" charset="0"/>
              </a:rPr>
              <a:t>Trockenzeit konventionell: 30 h</a:t>
            </a:r>
          </a:p>
          <a:p>
            <a:pPr>
              <a:lnSpc>
                <a:spcPct val="120000"/>
              </a:lnSpc>
              <a:tabLst>
                <a:tab pos="990600" algn="l"/>
              </a:tabLst>
            </a:pPr>
            <a:r>
              <a:rPr lang="en-GB">
                <a:latin typeface="Calibri" pitchFamily="34" charset="0"/>
              </a:rPr>
              <a:t>Restfeuchte: 2 - 3 %</a:t>
            </a:r>
          </a:p>
          <a:p>
            <a:pPr>
              <a:lnSpc>
                <a:spcPct val="120000"/>
              </a:lnSpc>
              <a:tabLst>
                <a:tab pos="990600" algn="l"/>
              </a:tabLst>
            </a:pPr>
            <a:endParaRPr lang="en-GB" sz="600">
              <a:latin typeface="Calibri" pitchFamily="34" charset="0"/>
            </a:endParaRPr>
          </a:p>
          <a:p>
            <a:pPr>
              <a:lnSpc>
                <a:spcPct val="120000"/>
              </a:lnSpc>
              <a:tabLst>
                <a:tab pos="990600" algn="l"/>
              </a:tabLst>
            </a:pPr>
            <a:r>
              <a:rPr lang="en-GB">
                <a:latin typeface="Calibri" pitchFamily="34" charset="0"/>
              </a:rPr>
              <a:t>Trockenzeit ChoriTherm: 52 h</a:t>
            </a:r>
          </a:p>
          <a:p>
            <a:pPr>
              <a:lnSpc>
                <a:spcPct val="120000"/>
              </a:lnSpc>
              <a:tabLst>
                <a:tab pos="990600" algn="l"/>
              </a:tabLst>
            </a:pPr>
            <a:r>
              <a:rPr lang="en-GB">
                <a:latin typeface="Calibri" pitchFamily="34" charset="0"/>
              </a:rPr>
              <a:t>Restfeuchte: 4,8 - 5,2 %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1"/>
          <p:cNvSpPr>
            <a:spLocks noGrp="1"/>
          </p:cNvSpPr>
          <p:nvPr>
            <p:ph type="ftr" sz="quarter" idx="11"/>
          </p:nvPr>
        </p:nvSpPr>
        <p:spPr>
          <a:xfrm>
            <a:off x="457200" y="6356350"/>
            <a:ext cx="2133600" cy="365125"/>
          </a:xfrm>
        </p:spPr>
        <p:txBody>
          <a:bodyPr/>
          <a:lstStyle/>
          <a:p>
            <a:pPr algn="l">
              <a:defRPr/>
            </a:pPr>
            <a:endParaRPr lang="de-DE" dirty="0"/>
          </a:p>
        </p:txBody>
      </p:sp>
      <p:pic>
        <p:nvPicPr>
          <p:cNvPr id="57346" name="Picture 2" descr="CIMG0055"/>
          <p:cNvPicPr>
            <a:picLocks noChangeAspect="1" noChangeArrowheads="1"/>
          </p:cNvPicPr>
          <p:nvPr/>
        </p:nvPicPr>
        <p:blipFill>
          <a:blip r:embed="rId3"/>
          <a:srcRect/>
          <a:stretch>
            <a:fillRect/>
          </a:stretch>
        </p:blipFill>
        <p:spPr bwMode="auto">
          <a:xfrm>
            <a:off x="501650" y="2336800"/>
            <a:ext cx="3554413" cy="2879725"/>
          </a:xfrm>
          <a:prstGeom prst="rect">
            <a:avLst/>
          </a:prstGeom>
          <a:noFill/>
          <a:ln w="9525">
            <a:solidFill>
              <a:srgbClr val="808080"/>
            </a:solidFill>
            <a:miter lim="800000"/>
            <a:headEnd/>
            <a:tailEnd/>
          </a:ln>
        </p:spPr>
      </p:pic>
      <p:sp>
        <p:nvSpPr>
          <p:cNvPr id="57347" name="Text Box 4"/>
          <p:cNvSpPr txBox="1">
            <a:spLocks noChangeArrowheads="1"/>
          </p:cNvSpPr>
          <p:nvPr/>
        </p:nvSpPr>
        <p:spPr bwMode="auto">
          <a:xfrm>
            <a:off x="4487863" y="1079500"/>
            <a:ext cx="4656137" cy="4279900"/>
          </a:xfrm>
          <a:prstGeom prst="rect">
            <a:avLst/>
          </a:prstGeom>
          <a:noFill/>
          <a:ln w="9525">
            <a:noFill/>
            <a:miter lim="800000"/>
            <a:headEnd/>
            <a:tailEnd/>
          </a:ln>
        </p:spPr>
        <p:txBody>
          <a:bodyPr>
            <a:spAutoFit/>
          </a:bodyPr>
          <a:lstStyle/>
          <a:p>
            <a:pPr>
              <a:lnSpc>
                <a:spcPct val="120000"/>
              </a:lnSpc>
              <a:tabLst>
                <a:tab pos="1524000" algn="l"/>
              </a:tabLst>
            </a:pPr>
            <a:r>
              <a:rPr lang="en-GB" b="1">
                <a:solidFill>
                  <a:srgbClr val="3B5BA3"/>
                </a:solidFill>
                <a:latin typeface="Calibri" pitchFamily="34" charset="0"/>
              </a:rPr>
              <a:t>Beispiel 2</a:t>
            </a:r>
          </a:p>
          <a:p>
            <a:pPr>
              <a:lnSpc>
                <a:spcPct val="120000"/>
              </a:lnSpc>
              <a:tabLst>
                <a:tab pos="1524000" algn="l"/>
              </a:tabLst>
            </a:pPr>
            <a:endParaRPr lang="en-GB">
              <a:latin typeface="Calibri" pitchFamily="34" charset="0"/>
            </a:endParaRPr>
          </a:p>
          <a:p>
            <a:pPr>
              <a:lnSpc>
                <a:spcPct val="120000"/>
              </a:lnSpc>
              <a:tabLst>
                <a:tab pos="1524000" algn="l"/>
              </a:tabLst>
            </a:pPr>
            <a:endParaRPr lang="en-GB">
              <a:latin typeface="Calibri" pitchFamily="34" charset="0"/>
            </a:endParaRPr>
          </a:p>
          <a:p>
            <a:pPr>
              <a:lnSpc>
                <a:spcPct val="120000"/>
              </a:lnSpc>
              <a:tabLst>
                <a:tab pos="1524000" algn="l"/>
              </a:tabLst>
            </a:pPr>
            <a:r>
              <a:rPr lang="en-GB">
                <a:latin typeface="Calibri" pitchFamily="34" charset="0"/>
              </a:rPr>
              <a:t>Produktdaten</a:t>
            </a:r>
          </a:p>
          <a:p>
            <a:pPr>
              <a:lnSpc>
                <a:spcPct val="120000"/>
              </a:lnSpc>
              <a:tabLst>
                <a:tab pos="1524000" algn="l"/>
              </a:tabLst>
            </a:pPr>
            <a:endParaRPr lang="en-GB" sz="600">
              <a:latin typeface="Calibri" pitchFamily="34" charset="0"/>
            </a:endParaRPr>
          </a:p>
          <a:p>
            <a:pPr>
              <a:lnSpc>
                <a:spcPct val="120000"/>
              </a:lnSpc>
              <a:tabLst>
                <a:tab pos="1524000" algn="l"/>
              </a:tabLst>
            </a:pPr>
            <a:r>
              <a:rPr lang="en-GB">
                <a:latin typeface="Calibri" pitchFamily="34" charset="0"/>
              </a:rPr>
              <a:t>Produkt:	Flächendachziegel</a:t>
            </a:r>
          </a:p>
          <a:p>
            <a:pPr>
              <a:lnSpc>
                <a:spcPct val="120000"/>
              </a:lnSpc>
              <a:tabLst>
                <a:tab pos="1524000" algn="l"/>
              </a:tabLst>
            </a:pPr>
            <a:r>
              <a:rPr lang="en-GB">
                <a:latin typeface="Calibri" pitchFamily="34" charset="0"/>
              </a:rPr>
              <a:t>Batzenlänge:	560 mm</a:t>
            </a:r>
          </a:p>
          <a:p>
            <a:pPr>
              <a:lnSpc>
                <a:spcPct val="120000"/>
              </a:lnSpc>
              <a:tabLst>
                <a:tab pos="1524000" algn="l"/>
              </a:tabLst>
            </a:pPr>
            <a:r>
              <a:rPr lang="en-GB">
                <a:latin typeface="Calibri" pitchFamily="34" charset="0"/>
              </a:rPr>
              <a:t>Gewicht:	6,76 kg (nass)</a:t>
            </a:r>
          </a:p>
          <a:p>
            <a:pPr>
              <a:lnSpc>
                <a:spcPct val="120000"/>
              </a:lnSpc>
              <a:tabLst>
                <a:tab pos="1524000" algn="l"/>
              </a:tabLst>
            </a:pPr>
            <a:r>
              <a:rPr lang="en-GB">
                <a:latin typeface="Calibri" pitchFamily="34" charset="0"/>
              </a:rPr>
              <a:t>	</a:t>
            </a:r>
          </a:p>
          <a:p>
            <a:pPr>
              <a:lnSpc>
                <a:spcPct val="120000"/>
              </a:lnSpc>
              <a:tabLst>
                <a:tab pos="1524000" algn="l"/>
              </a:tabLst>
            </a:pPr>
            <a:r>
              <a:rPr lang="en-GB">
                <a:latin typeface="Calibri" pitchFamily="34" charset="0"/>
              </a:rPr>
              <a:t>Trockenzeit konventionell: 21 h</a:t>
            </a:r>
          </a:p>
          <a:p>
            <a:pPr>
              <a:lnSpc>
                <a:spcPct val="120000"/>
              </a:lnSpc>
              <a:tabLst>
                <a:tab pos="1524000" algn="l"/>
              </a:tabLst>
            </a:pPr>
            <a:r>
              <a:rPr lang="en-GB">
                <a:latin typeface="Calibri" pitchFamily="34" charset="0"/>
              </a:rPr>
              <a:t>Restfeuchte: 2 – 3 %</a:t>
            </a:r>
          </a:p>
          <a:p>
            <a:pPr>
              <a:lnSpc>
                <a:spcPct val="120000"/>
              </a:lnSpc>
              <a:tabLst>
                <a:tab pos="1524000" algn="l"/>
              </a:tabLst>
            </a:pPr>
            <a:endParaRPr lang="en-GB" sz="600">
              <a:latin typeface="Calibri" pitchFamily="34" charset="0"/>
            </a:endParaRPr>
          </a:p>
          <a:p>
            <a:pPr>
              <a:lnSpc>
                <a:spcPct val="120000"/>
              </a:lnSpc>
              <a:tabLst>
                <a:tab pos="1524000" algn="l"/>
              </a:tabLst>
            </a:pPr>
            <a:r>
              <a:rPr lang="en-GB">
                <a:latin typeface="Calibri" pitchFamily="34" charset="0"/>
              </a:rPr>
              <a:t>Trockenzeit ChoriTherm: 48 h</a:t>
            </a:r>
          </a:p>
          <a:p>
            <a:pPr>
              <a:lnSpc>
                <a:spcPct val="120000"/>
              </a:lnSpc>
              <a:tabLst>
                <a:tab pos="1524000" algn="l"/>
              </a:tabLst>
            </a:pPr>
            <a:r>
              <a:rPr lang="en-GB">
                <a:latin typeface="Calibri" pitchFamily="34" charset="0"/>
              </a:rPr>
              <a:t>Restfeuchte: 5,4 %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1"/>
          <p:cNvSpPr>
            <a:spLocks noGrp="1"/>
          </p:cNvSpPr>
          <p:nvPr>
            <p:ph type="ftr" sz="quarter" idx="11"/>
          </p:nvPr>
        </p:nvSpPr>
        <p:spPr>
          <a:xfrm>
            <a:off x="457200" y="6356350"/>
            <a:ext cx="2133600" cy="365125"/>
          </a:xfrm>
        </p:spPr>
        <p:txBody>
          <a:bodyPr/>
          <a:lstStyle/>
          <a:p>
            <a:pPr algn="l">
              <a:defRPr/>
            </a:pPr>
            <a:endParaRPr lang="de-DE" dirty="0"/>
          </a:p>
        </p:txBody>
      </p:sp>
      <p:pic>
        <p:nvPicPr>
          <p:cNvPr id="59394" name="Picture 2" descr="CIMG0055"/>
          <p:cNvPicPr>
            <a:picLocks noChangeAspect="1" noChangeArrowheads="1"/>
          </p:cNvPicPr>
          <p:nvPr/>
        </p:nvPicPr>
        <p:blipFill>
          <a:blip r:embed="rId3"/>
          <a:srcRect/>
          <a:stretch>
            <a:fillRect/>
          </a:stretch>
        </p:blipFill>
        <p:spPr bwMode="auto">
          <a:xfrm>
            <a:off x="501650" y="2336800"/>
            <a:ext cx="3554413" cy="2879725"/>
          </a:xfrm>
          <a:prstGeom prst="rect">
            <a:avLst/>
          </a:prstGeom>
          <a:noFill/>
          <a:ln w="9525">
            <a:solidFill>
              <a:srgbClr val="808080"/>
            </a:solidFill>
            <a:miter lim="800000"/>
            <a:headEnd/>
            <a:tailEnd/>
          </a:ln>
        </p:spPr>
      </p:pic>
      <p:sp>
        <p:nvSpPr>
          <p:cNvPr id="59395" name="Text Box 4"/>
          <p:cNvSpPr txBox="1">
            <a:spLocks noChangeArrowheads="1"/>
          </p:cNvSpPr>
          <p:nvPr/>
        </p:nvSpPr>
        <p:spPr bwMode="auto">
          <a:xfrm>
            <a:off x="4487863" y="1079500"/>
            <a:ext cx="4387850" cy="4502150"/>
          </a:xfrm>
          <a:prstGeom prst="rect">
            <a:avLst/>
          </a:prstGeom>
          <a:noFill/>
          <a:ln w="9525">
            <a:noFill/>
            <a:miter lim="800000"/>
            <a:headEnd/>
            <a:tailEnd/>
          </a:ln>
        </p:spPr>
        <p:txBody>
          <a:bodyPr>
            <a:spAutoFit/>
          </a:bodyPr>
          <a:lstStyle/>
          <a:p>
            <a:pPr>
              <a:lnSpc>
                <a:spcPct val="120000"/>
              </a:lnSpc>
              <a:tabLst>
                <a:tab pos="266700" algn="l"/>
                <a:tab pos="1524000" algn="l"/>
              </a:tabLst>
            </a:pPr>
            <a:r>
              <a:rPr lang="en-GB" b="1">
                <a:solidFill>
                  <a:srgbClr val="3B5BA3"/>
                </a:solidFill>
                <a:latin typeface="Calibri" pitchFamily="34" charset="0"/>
              </a:rPr>
              <a:t>Beispiel 3</a:t>
            </a:r>
          </a:p>
          <a:p>
            <a:pPr>
              <a:lnSpc>
                <a:spcPct val="120000"/>
              </a:lnSpc>
              <a:tabLst>
                <a:tab pos="266700" algn="l"/>
                <a:tab pos="1524000" algn="l"/>
              </a:tabLst>
            </a:pPr>
            <a:endParaRPr lang="en-GB">
              <a:latin typeface="Calibri" pitchFamily="34" charset="0"/>
            </a:endParaRPr>
          </a:p>
          <a:p>
            <a:pPr>
              <a:lnSpc>
                <a:spcPct val="120000"/>
              </a:lnSpc>
              <a:tabLst>
                <a:tab pos="266700" algn="l"/>
                <a:tab pos="1524000" algn="l"/>
              </a:tabLst>
            </a:pPr>
            <a:endParaRPr lang="en-GB">
              <a:latin typeface="Calibri" pitchFamily="34" charset="0"/>
            </a:endParaRPr>
          </a:p>
          <a:p>
            <a:pPr>
              <a:lnSpc>
                <a:spcPct val="120000"/>
              </a:lnSpc>
              <a:tabLst>
                <a:tab pos="266700" algn="l"/>
                <a:tab pos="1524000" algn="l"/>
              </a:tabLst>
            </a:pPr>
            <a:r>
              <a:rPr lang="en-GB">
                <a:latin typeface="Calibri" pitchFamily="34" charset="0"/>
              </a:rPr>
              <a:t>Produktdaten:</a:t>
            </a:r>
          </a:p>
          <a:p>
            <a:pPr>
              <a:lnSpc>
                <a:spcPct val="120000"/>
              </a:lnSpc>
              <a:tabLst>
                <a:tab pos="266700" algn="l"/>
                <a:tab pos="1524000" algn="l"/>
              </a:tabLst>
            </a:pPr>
            <a:endParaRPr lang="en-GB" sz="600">
              <a:latin typeface="Calibri" pitchFamily="34" charset="0"/>
            </a:endParaRPr>
          </a:p>
          <a:p>
            <a:pPr>
              <a:lnSpc>
                <a:spcPct val="120000"/>
              </a:lnSpc>
              <a:tabLst>
                <a:tab pos="266700" algn="l"/>
                <a:tab pos="1524000" algn="l"/>
              </a:tabLst>
            </a:pPr>
            <a:r>
              <a:rPr lang="en-GB">
                <a:latin typeface="Calibri" pitchFamily="34" charset="0"/>
              </a:rPr>
              <a:t>Produkt:	Flächendachziegel</a:t>
            </a:r>
          </a:p>
          <a:p>
            <a:pPr>
              <a:tabLst>
                <a:tab pos="266700" algn="l"/>
                <a:tab pos="1524000" algn="l"/>
              </a:tabLst>
            </a:pPr>
            <a:r>
              <a:rPr lang="en-GB">
                <a:latin typeface="Calibri" pitchFamily="34" charset="0"/>
              </a:rPr>
              <a:t>Batzenlänge:	560 mm</a:t>
            </a:r>
          </a:p>
          <a:p>
            <a:pPr>
              <a:tabLst>
                <a:tab pos="266700" algn="l"/>
                <a:tab pos="1524000" algn="l"/>
              </a:tabLst>
            </a:pPr>
            <a:r>
              <a:rPr lang="en-GB">
                <a:latin typeface="Calibri" pitchFamily="34" charset="0"/>
              </a:rPr>
              <a:t>Gewicht:	6,76 kg (nass)</a:t>
            </a:r>
          </a:p>
          <a:p>
            <a:pPr>
              <a:lnSpc>
                <a:spcPct val="120000"/>
              </a:lnSpc>
              <a:tabLst>
                <a:tab pos="266700" algn="l"/>
                <a:tab pos="1524000" algn="l"/>
              </a:tabLst>
            </a:pPr>
            <a:r>
              <a:rPr lang="en-GB">
                <a:latin typeface="Calibri" pitchFamily="34" charset="0"/>
              </a:rPr>
              <a:t>	</a:t>
            </a:r>
          </a:p>
          <a:p>
            <a:pPr>
              <a:lnSpc>
                <a:spcPct val="120000"/>
              </a:lnSpc>
              <a:tabLst>
                <a:tab pos="266700" algn="l"/>
                <a:tab pos="1524000" algn="l"/>
              </a:tabLst>
            </a:pPr>
            <a:r>
              <a:rPr lang="en-GB">
                <a:latin typeface="Calibri" pitchFamily="34" charset="0"/>
              </a:rPr>
              <a:t>Trockenzeit konventionell: 21 h</a:t>
            </a:r>
          </a:p>
          <a:p>
            <a:pPr>
              <a:lnSpc>
                <a:spcPct val="120000"/>
              </a:lnSpc>
              <a:tabLst>
                <a:tab pos="266700" algn="l"/>
                <a:tab pos="1524000" algn="l"/>
              </a:tabLst>
            </a:pPr>
            <a:r>
              <a:rPr lang="en-GB">
                <a:latin typeface="Calibri" pitchFamily="34" charset="0"/>
              </a:rPr>
              <a:t>Restfeuchte: 2 – 3 %</a:t>
            </a:r>
          </a:p>
          <a:p>
            <a:pPr>
              <a:lnSpc>
                <a:spcPct val="120000"/>
              </a:lnSpc>
              <a:tabLst>
                <a:tab pos="266700" algn="l"/>
                <a:tab pos="1524000" algn="l"/>
              </a:tabLst>
            </a:pPr>
            <a:endParaRPr lang="en-GB" sz="600">
              <a:latin typeface="Calibri" pitchFamily="34" charset="0"/>
            </a:endParaRPr>
          </a:p>
          <a:p>
            <a:pPr>
              <a:lnSpc>
                <a:spcPct val="120000"/>
              </a:lnSpc>
              <a:tabLst>
                <a:tab pos="266700" algn="l"/>
                <a:tab pos="1524000" algn="l"/>
              </a:tabLst>
            </a:pPr>
            <a:r>
              <a:rPr lang="en-GB">
                <a:latin typeface="Calibri" pitchFamily="34" charset="0"/>
              </a:rPr>
              <a:t>Trockenzeit ChoriTherm: 68 h</a:t>
            </a:r>
          </a:p>
          <a:p>
            <a:pPr>
              <a:lnSpc>
                <a:spcPct val="120000"/>
              </a:lnSpc>
              <a:tabLst>
                <a:tab pos="266700" algn="l"/>
                <a:tab pos="1524000" algn="l"/>
              </a:tabLst>
            </a:pPr>
            <a:r>
              <a:rPr lang="en-GB">
                <a:latin typeface="Calibri" pitchFamily="34" charset="0"/>
              </a:rPr>
              <a:t>Restfeuchte: 3,5 %</a:t>
            </a:r>
          </a:p>
          <a:p>
            <a:pPr>
              <a:lnSpc>
                <a:spcPct val="120000"/>
              </a:lnSpc>
              <a:tabLst>
                <a:tab pos="266700" algn="l"/>
                <a:tab pos="1524000" algn="l"/>
              </a:tabLst>
            </a:pPr>
            <a:endParaRPr lang="de-DE">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1"/>
          <p:cNvSpPr>
            <a:spLocks noGrp="1"/>
          </p:cNvSpPr>
          <p:nvPr>
            <p:ph type="ftr" sz="quarter" idx="11"/>
          </p:nvPr>
        </p:nvSpPr>
        <p:spPr>
          <a:xfrm>
            <a:off x="457200" y="6356350"/>
            <a:ext cx="2133600" cy="365125"/>
          </a:xfrm>
        </p:spPr>
        <p:txBody>
          <a:bodyPr/>
          <a:lstStyle/>
          <a:p>
            <a:pPr algn="l">
              <a:defRPr/>
            </a:pPr>
            <a:endParaRPr lang="de-DE" dirty="0"/>
          </a:p>
        </p:txBody>
      </p:sp>
      <p:sp>
        <p:nvSpPr>
          <p:cNvPr id="61442" name="Text Box 2"/>
          <p:cNvSpPr txBox="1">
            <a:spLocks noChangeArrowheads="1"/>
          </p:cNvSpPr>
          <p:nvPr/>
        </p:nvSpPr>
        <p:spPr bwMode="auto">
          <a:xfrm>
            <a:off x="407988" y="1284288"/>
            <a:ext cx="4386262" cy="1892300"/>
          </a:xfrm>
          <a:prstGeom prst="rect">
            <a:avLst/>
          </a:prstGeom>
          <a:noFill/>
          <a:ln w="9525">
            <a:noFill/>
            <a:miter lim="800000"/>
            <a:headEnd/>
            <a:tailEnd/>
          </a:ln>
        </p:spPr>
        <p:txBody>
          <a:bodyPr>
            <a:spAutoFit/>
          </a:bodyPr>
          <a:lstStyle/>
          <a:p>
            <a:pPr>
              <a:spcBef>
                <a:spcPct val="50000"/>
              </a:spcBef>
              <a:tabLst>
                <a:tab pos="1257300" algn="l"/>
              </a:tabLst>
            </a:pPr>
            <a:r>
              <a:rPr lang="de-DE" u="sng">
                <a:latin typeface="Calibri" pitchFamily="34" charset="0"/>
              </a:rPr>
              <a:t>Dachziegel</a:t>
            </a:r>
          </a:p>
          <a:p>
            <a:pPr>
              <a:spcBef>
                <a:spcPct val="50000"/>
              </a:spcBef>
              <a:tabLst>
                <a:tab pos="1257300" algn="l"/>
              </a:tabLst>
            </a:pPr>
            <a:r>
              <a:rPr lang="de-DE">
                <a:latin typeface="Calibri" pitchFamily="34" charset="0"/>
              </a:rPr>
              <a:t>Surabaya, Indonesien</a:t>
            </a:r>
            <a:br>
              <a:rPr lang="de-DE">
                <a:latin typeface="Calibri" pitchFamily="34" charset="0"/>
              </a:rPr>
            </a:br>
            <a:r>
              <a:rPr lang="de-DE">
                <a:latin typeface="Calibri" pitchFamily="34" charset="0"/>
              </a:rPr>
              <a:t>(Monsunregen!)</a:t>
            </a:r>
          </a:p>
          <a:p>
            <a:pPr>
              <a:spcBef>
                <a:spcPct val="50000"/>
              </a:spcBef>
              <a:tabLst>
                <a:tab pos="1257300" algn="l"/>
              </a:tabLst>
            </a:pPr>
            <a:endParaRPr lang="de-DE">
              <a:latin typeface="Calibri" pitchFamily="34" charset="0"/>
            </a:endParaRPr>
          </a:p>
          <a:p>
            <a:pPr>
              <a:spcBef>
                <a:spcPct val="50000"/>
              </a:spcBef>
              <a:tabLst>
                <a:tab pos="1257300" algn="l"/>
              </a:tabLst>
            </a:pPr>
            <a:r>
              <a:rPr lang="de-DE">
                <a:latin typeface="Calibri" pitchFamily="34" charset="0"/>
              </a:rPr>
              <a:t>(Leider kein Bild)</a:t>
            </a:r>
          </a:p>
        </p:txBody>
      </p:sp>
      <p:sp>
        <p:nvSpPr>
          <p:cNvPr id="61443" name="Text Box 5"/>
          <p:cNvSpPr txBox="1">
            <a:spLocks noChangeArrowheads="1"/>
          </p:cNvSpPr>
          <p:nvPr/>
        </p:nvSpPr>
        <p:spPr bwMode="auto">
          <a:xfrm>
            <a:off x="4487863" y="1079500"/>
            <a:ext cx="4387850" cy="4279900"/>
          </a:xfrm>
          <a:prstGeom prst="rect">
            <a:avLst/>
          </a:prstGeom>
          <a:noFill/>
          <a:ln w="9525">
            <a:noFill/>
            <a:miter lim="800000"/>
            <a:headEnd/>
            <a:tailEnd/>
          </a:ln>
        </p:spPr>
        <p:txBody>
          <a:bodyPr>
            <a:spAutoFit/>
          </a:bodyPr>
          <a:lstStyle/>
          <a:p>
            <a:pPr>
              <a:lnSpc>
                <a:spcPct val="120000"/>
              </a:lnSpc>
              <a:tabLst>
                <a:tab pos="266700" algn="l"/>
                <a:tab pos="1257300" algn="l"/>
              </a:tabLst>
            </a:pPr>
            <a:r>
              <a:rPr lang="en-GB" b="1">
                <a:solidFill>
                  <a:srgbClr val="3B5BA3"/>
                </a:solidFill>
                <a:latin typeface="Calibri" pitchFamily="34" charset="0"/>
              </a:rPr>
              <a:t>Beispiel 4</a:t>
            </a:r>
          </a:p>
          <a:p>
            <a:pPr>
              <a:lnSpc>
                <a:spcPct val="120000"/>
              </a:lnSpc>
              <a:tabLst>
                <a:tab pos="266700" algn="l"/>
                <a:tab pos="1257300" algn="l"/>
              </a:tabLst>
            </a:pPr>
            <a:endParaRPr lang="en-GB">
              <a:latin typeface="Calibri" pitchFamily="34" charset="0"/>
            </a:endParaRPr>
          </a:p>
          <a:p>
            <a:pPr>
              <a:lnSpc>
                <a:spcPct val="120000"/>
              </a:lnSpc>
              <a:tabLst>
                <a:tab pos="266700" algn="l"/>
                <a:tab pos="1257300" algn="l"/>
              </a:tabLst>
            </a:pPr>
            <a:endParaRPr lang="en-GB">
              <a:latin typeface="Calibri" pitchFamily="34" charset="0"/>
            </a:endParaRPr>
          </a:p>
          <a:p>
            <a:pPr>
              <a:lnSpc>
                <a:spcPct val="120000"/>
              </a:lnSpc>
              <a:tabLst>
                <a:tab pos="266700" algn="l"/>
                <a:tab pos="1257300" algn="l"/>
              </a:tabLst>
            </a:pPr>
            <a:r>
              <a:rPr lang="en-GB">
                <a:latin typeface="Calibri" pitchFamily="34" charset="0"/>
              </a:rPr>
              <a:t>Produktdaten:</a:t>
            </a:r>
          </a:p>
          <a:p>
            <a:pPr>
              <a:lnSpc>
                <a:spcPct val="120000"/>
              </a:lnSpc>
              <a:tabLst>
                <a:tab pos="266700" algn="l"/>
                <a:tab pos="1257300" algn="l"/>
              </a:tabLst>
            </a:pPr>
            <a:endParaRPr lang="en-GB" sz="600">
              <a:latin typeface="Calibri" pitchFamily="34" charset="0"/>
            </a:endParaRPr>
          </a:p>
          <a:p>
            <a:pPr>
              <a:lnSpc>
                <a:spcPct val="120000"/>
              </a:lnSpc>
              <a:tabLst>
                <a:tab pos="266700" algn="l"/>
                <a:tab pos="1257300" algn="l"/>
              </a:tabLst>
            </a:pPr>
            <a:r>
              <a:rPr lang="en-GB">
                <a:latin typeface="Calibri" pitchFamily="34" charset="0"/>
              </a:rPr>
              <a:t>Produkt:	Dachziegel</a:t>
            </a:r>
          </a:p>
          <a:p>
            <a:pPr>
              <a:lnSpc>
                <a:spcPct val="120000"/>
              </a:lnSpc>
              <a:tabLst>
                <a:tab pos="266700" algn="l"/>
                <a:tab pos="1257300" algn="l"/>
              </a:tabLst>
            </a:pPr>
            <a:r>
              <a:rPr lang="en-GB">
                <a:latin typeface="Calibri" pitchFamily="34" charset="0"/>
              </a:rPr>
              <a:t>Gewicht:	3,9 kg (nass)</a:t>
            </a:r>
          </a:p>
          <a:p>
            <a:pPr>
              <a:lnSpc>
                <a:spcPct val="120000"/>
              </a:lnSpc>
              <a:tabLst>
                <a:tab pos="266700" algn="l"/>
                <a:tab pos="1257300" algn="l"/>
              </a:tabLst>
            </a:pPr>
            <a:r>
              <a:rPr lang="en-GB">
                <a:latin typeface="Calibri" pitchFamily="34" charset="0"/>
              </a:rPr>
              <a:t>	</a:t>
            </a:r>
          </a:p>
          <a:p>
            <a:pPr>
              <a:lnSpc>
                <a:spcPct val="120000"/>
              </a:lnSpc>
              <a:tabLst>
                <a:tab pos="266700" algn="l"/>
                <a:tab pos="1257300" algn="l"/>
              </a:tabLst>
            </a:pPr>
            <a:r>
              <a:rPr lang="en-GB">
                <a:latin typeface="Calibri" pitchFamily="34" charset="0"/>
              </a:rPr>
              <a:t>Trockenzeit konventionell: 25 h</a:t>
            </a:r>
          </a:p>
          <a:p>
            <a:pPr>
              <a:lnSpc>
                <a:spcPct val="120000"/>
              </a:lnSpc>
              <a:tabLst>
                <a:tab pos="266700" algn="l"/>
                <a:tab pos="1257300" algn="l"/>
              </a:tabLst>
            </a:pPr>
            <a:r>
              <a:rPr lang="en-GB">
                <a:latin typeface="Calibri" pitchFamily="34" charset="0"/>
              </a:rPr>
              <a:t>Restfeuchte: 2 – 3 %</a:t>
            </a:r>
          </a:p>
          <a:p>
            <a:pPr>
              <a:lnSpc>
                <a:spcPct val="120000"/>
              </a:lnSpc>
              <a:tabLst>
                <a:tab pos="266700" algn="l"/>
                <a:tab pos="1257300" algn="l"/>
              </a:tabLst>
            </a:pPr>
            <a:endParaRPr lang="en-GB" sz="600">
              <a:latin typeface="Calibri" pitchFamily="34" charset="0"/>
            </a:endParaRPr>
          </a:p>
          <a:p>
            <a:pPr>
              <a:lnSpc>
                <a:spcPct val="120000"/>
              </a:lnSpc>
              <a:tabLst>
                <a:tab pos="266700" algn="l"/>
                <a:tab pos="1257300" algn="l"/>
              </a:tabLst>
            </a:pPr>
            <a:r>
              <a:rPr lang="en-GB">
                <a:latin typeface="Calibri" pitchFamily="34" charset="0"/>
              </a:rPr>
              <a:t>Trockenzeit ChoriTherm: 72 h</a:t>
            </a:r>
          </a:p>
          <a:p>
            <a:pPr>
              <a:lnSpc>
                <a:spcPct val="120000"/>
              </a:lnSpc>
              <a:tabLst>
                <a:tab pos="266700" algn="l"/>
                <a:tab pos="1257300" algn="l"/>
              </a:tabLst>
            </a:pPr>
            <a:r>
              <a:rPr lang="en-GB">
                <a:latin typeface="Calibri" pitchFamily="34" charset="0"/>
              </a:rPr>
              <a:t>Restfeuchte: 4,4 %</a:t>
            </a:r>
          </a:p>
          <a:p>
            <a:pPr>
              <a:lnSpc>
                <a:spcPct val="120000"/>
              </a:lnSpc>
              <a:tabLst>
                <a:tab pos="266700" algn="l"/>
                <a:tab pos="1257300" algn="l"/>
              </a:tabLst>
            </a:pPr>
            <a:endParaRPr lang="en-GB">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1"/>
          <p:cNvSpPr>
            <a:spLocks noGrp="1"/>
          </p:cNvSpPr>
          <p:nvPr>
            <p:ph type="ftr" sz="quarter" idx="11"/>
          </p:nvPr>
        </p:nvSpPr>
        <p:spPr>
          <a:xfrm>
            <a:off x="457200" y="6356350"/>
            <a:ext cx="2133600" cy="365125"/>
          </a:xfrm>
        </p:spPr>
        <p:txBody>
          <a:bodyPr/>
          <a:lstStyle/>
          <a:p>
            <a:pPr algn="l">
              <a:defRPr/>
            </a:pPr>
            <a:r>
              <a:rPr lang="en-US" dirty="0" smtClean="0"/>
              <a:t>*</a:t>
            </a:r>
            <a:endParaRPr lang="de-DE" dirty="0"/>
          </a:p>
        </p:txBody>
      </p:sp>
      <p:sp>
        <p:nvSpPr>
          <p:cNvPr id="5124" name="Text Box 2"/>
          <p:cNvSpPr txBox="1">
            <a:spLocks noChangeArrowheads="1"/>
          </p:cNvSpPr>
          <p:nvPr/>
        </p:nvSpPr>
        <p:spPr bwMode="auto">
          <a:xfrm>
            <a:off x="358775" y="758825"/>
            <a:ext cx="4386263" cy="366713"/>
          </a:xfrm>
          <a:prstGeom prst="rect">
            <a:avLst/>
          </a:prstGeom>
          <a:noFill/>
          <a:ln w="9525">
            <a:noFill/>
            <a:miter lim="800000"/>
            <a:headEnd/>
            <a:tailEnd/>
          </a:ln>
        </p:spPr>
        <p:txBody>
          <a:bodyPr>
            <a:spAutoFit/>
          </a:bodyPr>
          <a:lstStyle/>
          <a:p>
            <a:pPr>
              <a:spcBef>
                <a:spcPct val="50000"/>
              </a:spcBef>
              <a:tabLst>
                <a:tab pos="1257300" algn="l"/>
              </a:tabLst>
            </a:pPr>
            <a:r>
              <a:rPr lang="en-GB" u="sng">
                <a:solidFill>
                  <a:srgbClr val="4D4D4D"/>
                </a:solidFill>
                <a:latin typeface="Calibri" pitchFamily="34" charset="0"/>
              </a:rPr>
              <a:t>Auswertung Beispiel 4</a:t>
            </a:r>
            <a:endParaRPr lang="en-GB">
              <a:solidFill>
                <a:srgbClr val="4D4D4D"/>
              </a:solidFill>
              <a:latin typeface="Calibri" pitchFamily="34" charset="0"/>
            </a:endParaRPr>
          </a:p>
        </p:txBody>
      </p:sp>
      <p:graphicFrame>
        <p:nvGraphicFramePr>
          <p:cNvPr id="5122" name="Object 2"/>
          <p:cNvGraphicFramePr>
            <a:graphicFrameLocks noChangeAspect="1"/>
          </p:cNvGraphicFramePr>
          <p:nvPr/>
        </p:nvGraphicFramePr>
        <p:xfrm>
          <a:off x="1323975" y="1219200"/>
          <a:ext cx="6543675" cy="4343400"/>
        </p:xfrm>
        <a:graphic>
          <a:graphicData uri="http://schemas.openxmlformats.org/presentationml/2006/ole">
            <p:oleObj spid="_x0000_s5122" name="Diagramm" r:id="rId4" imgW="8496376" imgH="5638648" progId="Excel.Shee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a:xfrm>
            <a:off x="457200" y="6356350"/>
            <a:ext cx="2133600" cy="365125"/>
          </a:xfrm>
        </p:spPr>
        <p:txBody>
          <a:bodyPr/>
          <a:lstStyle/>
          <a:p>
            <a:pPr algn="l">
              <a:defRPr/>
            </a:pPr>
            <a:endParaRPr lang="de-DE" dirty="0"/>
          </a:p>
        </p:txBody>
      </p:sp>
      <p:sp>
        <p:nvSpPr>
          <p:cNvPr id="69635" name="Rectangle 3"/>
          <p:cNvSpPr>
            <a:spLocks noGrp="1" noChangeArrowheads="1"/>
          </p:cNvSpPr>
          <p:nvPr>
            <p:ph type="body" idx="1"/>
          </p:nvPr>
        </p:nvSpPr>
        <p:spPr>
          <a:xfrm>
            <a:off x="447675" y="1349375"/>
            <a:ext cx="8229600" cy="3960813"/>
          </a:xfrm>
        </p:spPr>
        <p:txBody>
          <a:bodyPr/>
          <a:lstStyle/>
          <a:p>
            <a:pPr marL="539750" indent="-357188">
              <a:buFontTx/>
              <a:buNone/>
            </a:pPr>
            <a:r>
              <a:rPr lang="de-DE" smtClean="0"/>
              <a:t>„Nebeneffekt“ der ChoriTherm-Trocknung:</a:t>
            </a:r>
          </a:p>
          <a:p>
            <a:pPr marL="539750" indent="-357188">
              <a:buFontTx/>
              <a:buNone/>
            </a:pPr>
            <a:endParaRPr lang="de-DE" smtClean="0"/>
          </a:p>
          <a:p>
            <a:pPr marL="539750" indent="-357188"/>
            <a:r>
              <a:rPr lang="de-DE" u="sng" smtClean="0"/>
              <a:t>erstaunlich gute Qualität</a:t>
            </a:r>
            <a:r>
              <a:rPr lang="de-DE" smtClean="0"/>
              <a:t>, besonders von sehr trocknungsempfindlichen Produkten</a:t>
            </a:r>
          </a:p>
          <a:p>
            <a:pPr marL="539750" indent="-357188"/>
            <a:endParaRPr lang="de-DE" sz="2400" smtClean="0"/>
          </a:p>
          <a:p>
            <a:pPr marL="539750" indent="-357188"/>
            <a:r>
              <a:rPr lang="de-DE" smtClean="0"/>
              <a:t>bei allen ChoriTherm-Versuchen 100 % gute Qualität</a:t>
            </a:r>
          </a:p>
          <a:p>
            <a:pPr marL="539750" indent="-357188">
              <a:buFontTx/>
              <a:buNone/>
            </a:pPr>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blinds(horizontal)">
                                      <p:cBhvr>
                                        <p:cTn id="7" dur="500"/>
                                        <p:tgtEl>
                                          <p:spTgt spid="696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9635">
                                            <p:txEl>
                                              <p:pRg st="4" end="4"/>
                                            </p:txEl>
                                          </p:spTgt>
                                        </p:tgtEl>
                                        <p:attrNameLst>
                                          <p:attrName>style.visibility</p:attrName>
                                        </p:attrNameLst>
                                      </p:cBhvr>
                                      <p:to>
                                        <p:strVal val="visible"/>
                                      </p:to>
                                    </p:set>
                                    <p:animEffect transition="in" filter="blinds(horizontal)">
                                      <p:cBhvr>
                                        <p:cTn id="12"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a:xfrm>
            <a:off x="457200" y="6356350"/>
            <a:ext cx="2133600" cy="365125"/>
          </a:xfrm>
        </p:spPr>
        <p:txBody>
          <a:bodyPr/>
          <a:lstStyle/>
          <a:p>
            <a:pPr algn="l">
              <a:defRPr/>
            </a:pPr>
            <a:endParaRPr lang="de-DE" dirty="0"/>
          </a:p>
        </p:txBody>
      </p:sp>
      <p:sp>
        <p:nvSpPr>
          <p:cNvPr id="70663" name="Rectangle 7"/>
          <p:cNvSpPr>
            <a:spLocks noGrp="1" noChangeArrowheads="1"/>
          </p:cNvSpPr>
          <p:nvPr>
            <p:ph type="body" idx="1"/>
          </p:nvPr>
        </p:nvSpPr>
        <p:spPr>
          <a:xfrm>
            <a:off x="447675" y="1349375"/>
            <a:ext cx="8229600" cy="3960813"/>
          </a:xfrm>
        </p:spPr>
        <p:txBody>
          <a:bodyPr rtlCol="0">
            <a:normAutofit lnSpcReduction="10000"/>
          </a:bodyPr>
          <a:lstStyle/>
          <a:p>
            <a:pPr marL="539750" indent="-357188" fontAlgn="auto">
              <a:spcAft>
                <a:spcPts val="0"/>
              </a:spcAft>
              <a:buFontTx/>
              <a:buNone/>
              <a:defRPr/>
            </a:pPr>
            <a:r>
              <a:rPr lang="de-DE"/>
              <a:t>„Grund für die gute Qualität“:</a:t>
            </a:r>
          </a:p>
          <a:p>
            <a:pPr marL="539750" indent="-357188" fontAlgn="auto">
              <a:spcAft>
                <a:spcPts val="0"/>
              </a:spcAft>
              <a:buFont typeface="Arial" pitchFamily="34" charset="0"/>
              <a:buChar char="•"/>
              <a:defRPr/>
            </a:pPr>
            <a:endParaRPr lang="de-DE" sz="2400"/>
          </a:p>
          <a:p>
            <a:pPr marL="539750" indent="-357188" fontAlgn="auto">
              <a:spcAft>
                <a:spcPts val="0"/>
              </a:spcAft>
              <a:buFont typeface="Arial" pitchFamily="34" charset="0"/>
              <a:buChar char="•"/>
              <a:defRPr/>
            </a:pPr>
            <a:r>
              <a:rPr lang="de-DE"/>
              <a:t>längere Trockenzeit = mehr Zeit, Spannungen auszugleichen</a:t>
            </a:r>
          </a:p>
          <a:p>
            <a:pPr marL="539750" indent="-357188" fontAlgn="auto">
              <a:spcAft>
                <a:spcPts val="0"/>
              </a:spcAft>
              <a:buFont typeface="Arial" pitchFamily="34" charset="0"/>
              <a:buChar char="•"/>
              <a:defRPr/>
            </a:pPr>
            <a:endParaRPr lang="de-DE" sz="2400"/>
          </a:p>
          <a:p>
            <a:pPr marL="539750" indent="-357188" fontAlgn="auto">
              <a:spcAft>
                <a:spcPts val="0"/>
              </a:spcAft>
              <a:buFont typeface="Arial" pitchFamily="34" charset="0"/>
              <a:buChar char="•"/>
              <a:defRPr/>
            </a:pPr>
            <a:r>
              <a:rPr lang="de-DE"/>
              <a:t>Trocknung mit Umgebungstemperatur ist schonender, als eine forcierte Trocknung unter rascher Erwärmung</a:t>
            </a:r>
          </a:p>
          <a:p>
            <a:pPr marL="539750" indent="-357188" fontAlgn="auto">
              <a:spcAft>
                <a:spcPts val="0"/>
              </a:spcAft>
              <a:buFontTx/>
              <a:buNone/>
              <a:defRPr/>
            </a:pPr>
            <a:endParaRPr lang="de-DE"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63">
                                            <p:txEl>
                                              <p:pRg st="2" end="2"/>
                                            </p:txEl>
                                          </p:spTgt>
                                        </p:tgtEl>
                                        <p:attrNameLst>
                                          <p:attrName>style.visibility</p:attrName>
                                        </p:attrNameLst>
                                      </p:cBhvr>
                                      <p:to>
                                        <p:strVal val="visible"/>
                                      </p:to>
                                    </p:set>
                                    <p:animEffect transition="in" filter="blinds(horizontal)">
                                      <p:cBhvr>
                                        <p:cTn id="7" dur="500"/>
                                        <p:tgtEl>
                                          <p:spTgt spid="706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63">
                                            <p:txEl>
                                              <p:pRg st="4" end="4"/>
                                            </p:txEl>
                                          </p:spTgt>
                                        </p:tgtEl>
                                        <p:attrNameLst>
                                          <p:attrName>style.visibility</p:attrName>
                                        </p:attrNameLst>
                                      </p:cBhvr>
                                      <p:to>
                                        <p:strVal val="visible"/>
                                      </p:to>
                                    </p:set>
                                    <p:animEffect transition="in" filter="blinds(horizontal)">
                                      <p:cBhvr>
                                        <p:cTn id="12" dur="500"/>
                                        <p:tgtEl>
                                          <p:spTgt spid="706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57200" y="6356350"/>
            <a:ext cx="2133600" cy="365125"/>
          </a:xfrm>
        </p:spPr>
        <p:txBody>
          <a:bodyPr/>
          <a:lstStyle/>
          <a:p>
            <a:pPr algn="l">
              <a:defRPr/>
            </a:pPr>
            <a:endParaRPr lang="de-DE" dirty="0"/>
          </a:p>
        </p:txBody>
      </p:sp>
      <p:pic>
        <p:nvPicPr>
          <p:cNvPr id="70658" name="Picture 5" descr="P6290002"/>
          <p:cNvPicPr>
            <a:picLocks noGrp="1" noChangeAspect="1" noChangeArrowheads="1"/>
          </p:cNvPicPr>
          <p:nvPr>
            <p:ph idx="1"/>
          </p:nvPr>
        </p:nvPicPr>
        <p:blipFill>
          <a:blip r:embed="rId3">
            <a:lum bright="12000" contrast="12000"/>
          </a:blip>
          <a:srcRect/>
          <a:stretch>
            <a:fillRect/>
          </a:stretch>
        </p:blipFill>
        <p:spPr>
          <a:xfrm>
            <a:off x="1684338" y="1433513"/>
            <a:ext cx="5757862" cy="4319587"/>
          </a:xfrm>
          <a:ln>
            <a:solidFill>
              <a:srgbClr val="969696"/>
            </a:solidFill>
          </a:ln>
        </p:spPr>
      </p:pic>
      <p:sp>
        <p:nvSpPr>
          <p:cNvPr id="70659" name="Rectangle 7"/>
          <p:cNvSpPr>
            <a:spLocks noChangeArrowheads="1"/>
          </p:cNvSpPr>
          <p:nvPr/>
        </p:nvSpPr>
        <p:spPr bwMode="auto">
          <a:xfrm>
            <a:off x="595313" y="728663"/>
            <a:ext cx="6059487" cy="1252537"/>
          </a:xfrm>
          <a:prstGeom prst="rect">
            <a:avLst/>
          </a:prstGeom>
          <a:noFill/>
          <a:ln w="9525">
            <a:noFill/>
            <a:miter lim="800000"/>
            <a:headEnd/>
            <a:tailEnd/>
          </a:ln>
        </p:spPr>
        <p:txBody>
          <a:bodyPr/>
          <a:lstStyle/>
          <a:p>
            <a:pPr>
              <a:spcBef>
                <a:spcPct val="20000"/>
              </a:spcBef>
            </a:pPr>
            <a:r>
              <a:rPr lang="de-DE" sz="2400">
                <a:latin typeface="Calibri" pitchFamily="34" charset="0"/>
              </a:rPr>
              <a:t>… „Qualität“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a:xfrm>
            <a:off x="457200" y="6356350"/>
            <a:ext cx="2133600" cy="365125"/>
          </a:xfrm>
        </p:spPr>
        <p:txBody>
          <a:bodyPr/>
          <a:lstStyle/>
          <a:p>
            <a:pPr algn="l">
              <a:defRPr/>
            </a:pPr>
            <a:endParaRPr lang="de-DE" dirty="0"/>
          </a:p>
        </p:txBody>
      </p:sp>
      <p:pic>
        <p:nvPicPr>
          <p:cNvPr id="72706" name="Picture 4" descr="P6250002"/>
          <p:cNvPicPr>
            <a:picLocks noChangeAspect="1" noChangeArrowheads="1"/>
          </p:cNvPicPr>
          <p:nvPr/>
        </p:nvPicPr>
        <p:blipFill>
          <a:blip r:embed="rId2"/>
          <a:srcRect/>
          <a:stretch>
            <a:fillRect/>
          </a:stretch>
        </p:blipFill>
        <p:spPr bwMode="auto">
          <a:xfrm>
            <a:off x="1674813" y="1236663"/>
            <a:ext cx="5757862" cy="4324350"/>
          </a:xfrm>
          <a:prstGeom prst="rect">
            <a:avLst/>
          </a:prstGeom>
          <a:noFill/>
          <a:ln w="9525">
            <a:solidFill>
              <a:srgbClr val="969696"/>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296" descr="tro mit ware gruen">
            <a:hlinkClick r:id="rId3" action="ppaction://hlinksldjump"/>
          </p:cNvPr>
          <p:cNvPicPr>
            <a:picLocks noChangeAspect="1" noChangeArrowheads="1"/>
          </p:cNvPicPr>
          <p:nvPr/>
        </p:nvPicPr>
        <p:blipFill>
          <a:blip r:embed="rId4">
            <a:lum bright="2000" contrast="24000"/>
          </a:blip>
          <a:srcRect/>
          <a:stretch>
            <a:fillRect/>
          </a:stretch>
        </p:blipFill>
        <p:spPr bwMode="auto">
          <a:xfrm>
            <a:off x="971550" y="1090613"/>
            <a:ext cx="7200900" cy="5400675"/>
          </a:xfrm>
          <a:prstGeom prst="rect">
            <a:avLst/>
          </a:prstGeom>
          <a:noFill/>
          <a:ln w="15875">
            <a:solidFill>
              <a:srgbClr val="00008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143375" y="2357438"/>
            <a:ext cx="4032250" cy="3232150"/>
          </a:xfrm>
          <a:prstGeom prst="rect">
            <a:avLst/>
          </a:prstGeom>
          <a:noFill/>
        </p:spPr>
        <p:txBody>
          <a:bodyPr>
            <a:spAutoFit/>
          </a:bodyPr>
          <a:lstStyle/>
          <a:p>
            <a:pPr marL="0" lvl="3" fontAlgn="auto">
              <a:lnSpc>
                <a:spcPct val="150000"/>
              </a:lnSpc>
              <a:spcBef>
                <a:spcPts val="0"/>
              </a:spcBef>
              <a:spcAft>
                <a:spcPts val="0"/>
              </a:spcAft>
              <a:buFont typeface="Wingdings" pitchFamily="2" charset="2"/>
              <a:buChar char="ü"/>
              <a:defRPr/>
            </a:pPr>
            <a:r>
              <a:rPr lang="de-DE" sz="2400" dirty="0" err="1">
                <a:latin typeface="Arial" pitchFamily="34" charset="0"/>
                <a:cs typeface="Arial" pitchFamily="34" charset="0"/>
              </a:rPr>
              <a:t>catalysts</a:t>
            </a:r>
            <a:endParaRPr lang="de-DE" sz="2400" dirty="0">
              <a:latin typeface="Arial" pitchFamily="34" charset="0"/>
              <a:cs typeface="Arial" pitchFamily="34" charset="0"/>
            </a:endParaRPr>
          </a:p>
          <a:p>
            <a:pPr marL="0" lvl="1" fontAlgn="auto">
              <a:lnSpc>
                <a:spcPct val="150000"/>
              </a:lnSpc>
              <a:spcBef>
                <a:spcPts val="0"/>
              </a:spcBef>
              <a:spcAft>
                <a:spcPts val="0"/>
              </a:spcAft>
              <a:buFont typeface="Wingdings" pitchFamily="2" charset="2"/>
              <a:buChar char="ü"/>
              <a:defRPr/>
            </a:pPr>
            <a:r>
              <a:rPr lang="de-DE" sz="2400" dirty="0">
                <a:latin typeface="Arial" pitchFamily="34" charset="0"/>
                <a:cs typeface="Arial" pitchFamily="34" charset="0"/>
              </a:rPr>
              <a:t>diesel </a:t>
            </a:r>
            <a:r>
              <a:rPr lang="de-DE" sz="2400" dirty="0" err="1">
                <a:latin typeface="Arial" pitchFamily="34" charset="0"/>
                <a:cs typeface="Arial" pitchFamily="34" charset="0"/>
              </a:rPr>
              <a:t>particle</a:t>
            </a:r>
            <a:r>
              <a:rPr lang="de-DE" sz="2400" dirty="0">
                <a:latin typeface="Arial" pitchFamily="34" charset="0"/>
                <a:cs typeface="Arial" pitchFamily="34" charset="0"/>
              </a:rPr>
              <a:t> </a:t>
            </a:r>
            <a:r>
              <a:rPr lang="de-DE" sz="2400" dirty="0" err="1">
                <a:latin typeface="Arial" pitchFamily="34" charset="0"/>
                <a:cs typeface="Arial" pitchFamily="34" charset="0"/>
              </a:rPr>
              <a:t>filters</a:t>
            </a:r>
            <a:endParaRPr lang="de-DE" sz="2400" dirty="0">
              <a:latin typeface="Arial" pitchFamily="34" charset="0"/>
              <a:cs typeface="Arial" pitchFamily="34" charset="0"/>
            </a:endParaRPr>
          </a:p>
          <a:p>
            <a:pPr marL="0" lvl="1" fontAlgn="auto">
              <a:lnSpc>
                <a:spcPct val="150000"/>
              </a:lnSpc>
              <a:spcBef>
                <a:spcPts val="0"/>
              </a:spcBef>
              <a:spcAft>
                <a:spcPts val="0"/>
              </a:spcAft>
              <a:buFont typeface="Wingdings" pitchFamily="2" charset="2"/>
              <a:buChar char="ü"/>
              <a:defRPr/>
            </a:pPr>
            <a:r>
              <a:rPr lang="de-DE" sz="2400" dirty="0" err="1">
                <a:latin typeface="Arial" pitchFamily="34" charset="0"/>
                <a:cs typeface="Arial" pitchFamily="34" charset="0"/>
              </a:rPr>
              <a:t>sanitary</a:t>
            </a:r>
            <a:r>
              <a:rPr lang="de-DE" sz="2400" dirty="0">
                <a:latin typeface="Arial" pitchFamily="34" charset="0"/>
                <a:cs typeface="Arial" pitchFamily="34" charset="0"/>
              </a:rPr>
              <a:t> </a:t>
            </a:r>
            <a:r>
              <a:rPr lang="de-DE" sz="2400" dirty="0" err="1">
                <a:latin typeface="Arial" pitchFamily="34" charset="0"/>
                <a:cs typeface="Arial" pitchFamily="34" charset="0"/>
              </a:rPr>
              <a:t>ware</a:t>
            </a:r>
            <a:endParaRPr lang="de-DE" sz="2400" dirty="0">
              <a:latin typeface="Arial" pitchFamily="34" charset="0"/>
              <a:cs typeface="Arial" pitchFamily="34" charset="0"/>
            </a:endParaRPr>
          </a:p>
          <a:p>
            <a:pPr marL="0" lvl="1" fontAlgn="auto">
              <a:lnSpc>
                <a:spcPct val="150000"/>
              </a:lnSpc>
              <a:spcBef>
                <a:spcPts val="0"/>
              </a:spcBef>
              <a:spcAft>
                <a:spcPts val="0"/>
              </a:spcAft>
              <a:buFont typeface="Wingdings" pitchFamily="2" charset="2"/>
              <a:buChar char="ü"/>
              <a:defRPr/>
            </a:pPr>
            <a:r>
              <a:rPr lang="de-DE" sz="2400" dirty="0" err="1">
                <a:latin typeface="Arial" pitchFamily="34" charset="0"/>
                <a:cs typeface="Arial" pitchFamily="34" charset="0"/>
              </a:rPr>
              <a:t>plaster</a:t>
            </a:r>
            <a:r>
              <a:rPr lang="de-DE" sz="2400" dirty="0">
                <a:latin typeface="Arial" pitchFamily="34" charset="0"/>
                <a:cs typeface="Arial" pitchFamily="34" charset="0"/>
              </a:rPr>
              <a:t> </a:t>
            </a:r>
            <a:r>
              <a:rPr lang="de-DE" sz="2400" dirty="0" err="1">
                <a:latin typeface="Arial" pitchFamily="34" charset="0"/>
                <a:cs typeface="Arial" pitchFamily="34" charset="0"/>
              </a:rPr>
              <a:t>moulds</a:t>
            </a:r>
            <a:endParaRPr lang="de-DE" sz="2400" dirty="0">
              <a:latin typeface="Arial" pitchFamily="34" charset="0"/>
              <a:cs typeface="Arial" pitchFamily="34" charset="0"/>
            </a:endParaRPr>
          </a:p>
          <a:p>
            <a:pPr marL="180975" lvl="1" indent="-180975" fontAlgn="auto">
              <a:lnSpc>
                <a:spcPct val="150000"/>
              </a:lnSpc>
              <a:spcBef>
                <a:spcPts val="0"/>
              </a:spcBef>
              <a:spcAft>
                <a:spcPts val="0"/>
              </a:spcAft>
              <a:buFont typeface="Wingdings" pitchFamily="2" charset="2"/>
              <a:buChar char="ü"/>
              <a:defRPr/>
            </a:pPr>
            <a:r>
              <a:rPr lang="de-DE" sz="2400" dirty="0" err="1">
                <a:latin typeface="Arial" pitchFamily="34" charset="0"/>
                <a:cs typeface="Arial" pitchFamily="34" charset="0"/>
              </a:rPr>
              <a:t>electrotechnical</a:t>
            </a:r>
            <a:r>
              <a:rPr lang="de-DE" sz="2400" dirty="0">
                <a:latin typeface="Arial" pitchFamily="34" charset="0"/>
                <a:cs typeface="Arial" pitchFamily="34" charset="0"/>
              </a:rPr>
              <a:t> </a:t>
            </a:r>
            <a:r>
              <a:rPr lang="de-DE" sz="2400" dirty="0" err="1">
                <a:latin typeface="Arial" pitchFamily="34" charset="0"/>
                <a:cs typeface="Arial" pitchFamily="34" charset="0"/>
              </a:rPr>
              <a:t>porcelain</a:t>
            </a:r>
            <a:endParaRPr lang="de-DE" sz="2400" dirty="0">
              <a:latin typeface="Arial" pitchFamily="34" charset="0"/>
              <a:cs typeface="Arial" pitchFamily="34" charset="0"/>
            </a:endParaRPr>
          </a:p>
          <a:p>
            <a:pPr marL="238125" lvl="1" fontAlgn="auto">
              <a:spcBef>
                <a:spcPts val="0"/>
              </a:spcBef>
              <a:spcAft>
                <a:spcPts val="0"/>
              </a:spcAft>
              <a:defRPr/>
            </a:pPr>
            <a:r>
              <a:rPr lang="de-DE" sz="2400" dirty="0">
                <a:latin typeface="Arial" pitchFamily="34" charset="0"/>
                <a:cs typeface="Arial" pitchFamily="34" charset="0"/>
              </a:rPr>
              <a:t>(</a:t>
            </a:r>
            <a:r>
              <a:rPr lang="de-DE" sz="2400" dirty="0" err="1">
                <a:latin typeface="Arial" pitchFamily="34" charset="0"/>
                <a:cs typeface="Arial" pitchFamily="34" charset="0"/>
              </a:rPr>
              <a:t>insulators</a:t>
            </a:r>
            <a:r>
              <a:rPr lang="de-DE" sz="2400" dirty="0">
                <a:latin typeface="Arial" pitchFamily="34" charset="0"/>
                <a:cs typeface="Arial" pitchFamily="34" charset="0"/>
              </a:rPr>
              <a:t>)</a:t>
            </a:r>
          </a:p>
        </p:txBody>
      </p:sp>
      <p:sp>
        <p:nvSpPr>
          <p:cNvPr id="20482" name="Textfeld 4"/>
          <p:cNvSpPr txBox="1">
            <a:spLocks noChangeArrowheads="1"/>
          </p:cNvSpPr>
          <p:nvPr/>
        </p:nvSpPr>
        <p:spPr bwMode="auto">
          <a:xfrm>
            <a:off x="539750" y="539750"/>
            <a:ext cx="4840288" cy="985838"/>
          </a:xfrm>
          <a:prstGeom prst="rect">
            <a:avLst/>
          </a:prstGeom>
          <a:noFill/>
          <a:ln w="9525">
            <a:noFill/>
            <a:miter lim="800000"/>
            <a:headEnd/>
            <a:tailEnd/>
          </a:ln>
        </p:spPr>
        <p:txBody>
          <a:bodyPr wrap="none">
            <a:spAutoFit/>
          </a:bodyPr>
          <a:lstStyle/>
          <a:p>
            <a:r>
              <a:rPr lang="de-DE" sz="2400" b="1">
                <a:solidFill>
                  <a:srgbClr val="3B5BA3"/>
                </a:solidFill>
                <a:latin typeface="Calibri" pitchFamily="34" charset="0"/>
              </a:rPr>
              <a:t>RANGE OF DELIVERY</a:t>
            </a:r>
          </a:p>
          <a:p>
            <a:endParaRPr lang="de-DE" sz="1000" b="1">
              <a:latin typeface="Calibri" pitchFamily="34" charset="0"/>
            </a:endParaRPr>
          </a:p>
          <a:p>
            <a:r>
              <a:rPr lang="de-DE" sz="2400">
                <a:latin typeface="Calibri" pitchFamily="34" charset="0"/>
              </a:rPr>
              <a:t>Novokeram  supplies dryers for …</a:t>
            </a:r>
          </a:p>
        </p:txBody>
      </p:sp>
      <p:sp>
        <p:nvSpPr>
          <p:cNvPr id="8" name="Textfeld 7"/>
          <p:cNvSpPr txBox="1"/>
          <p:nvPr/>
        </p:nvSpPr>
        <p:spPr>
          <a:xfrm>
            <a:off x="1071563" y="2357438"/>
            <a:ext cx="3675062" cy="3970337"/>
          </a:xfrm>
          <a:prstGeom prst="rect">
            <a:avLst/>
          </a:prstGeom>
          <a:noFill/>
        </p:spPr>
        <p:txBody>
          <a:bodyPr>
            <a:spAutoFit/>
          </a:bodyPr>
          <a:lstStyle/>
          <a:p>
            <a:pPr marL="0" lvl="3" fontAlgn="auto">
              <a:lnSpc>
                <a:spcPct val="150000"/>
              </a:lnSpc>
              <a:spcBef>
                <a:spcPts val="0"/>
              </a:spcBef>
              <a:spcAft>
                <a:spcPts val="0"/>
              </a:spcAft>
              <a:buFont typeface="Wingdings" pitchFamily="2" charset="2"/>
              <a:buChar char="ü"/>
              <a:defRPr/>
            </a:pPr>
            <a:r>
              <a:rPr lang="de-DE" sz="2400" dirty="0" err="1">
                <a:latin typeface="Arial" pitchFamily="34" charset="0"/>
                <a:cs typeface="Arial" pitchFamily="34" charset="0"/>
              </a:rPr>
              <a:t>bricks</a:t>
            </a:r>
            <a:endParaRPr lang="de-DE" sz="2400" dirty="0">
              <a:latin typeface="Arial" pitchFamily="34" charset="0"/>
              <a:cs typeface="Arial" pitchFamily="34" charset="0"/>
            </a:endParaRPr>
          </a:p>
          <a:p>
            <a:pPr marL="0" lvl="3" fontAlgn="auto">
              <a:lnSpc>
                <a:spcPct val="150000"/>
              </a:lnSpc>
              <a:spcBef>
                <a:spcPts val="0"/>
              </a:spcBef>
              <a:spcAft>
                <a:spcPts val="0"/>
              </a:spcAft>
              <a:buFont typeface="Wingdings" pitchFamily="2" charset="2"/>
              <a:buChar char="ü"/>
              <a:defRPr/>
            </a:pPr>
            <a:r>
              <a:rPr lang="de-DE" sz="2400" dirty="0" err="1">
                <a:latin typeface="Arial" pitchFamily="34" charset="0"/>
                <a:cs typeface="Arial" pitchFamily="34" charset="0"/>
              </a:rPr>
              <a:t>roof</a:t>
            </a:r>
            <a:r>
              <a:rPr lang="de-DE" sz="2400" dirty="0">
                <a:latin typeface="Arial" pitchFamily="34" charset="0"/>
                <a:cs typeface="Arial" pitchFamily="34" charset="0"/>
              </a:rPr>
              <a:t> </a:t>
            </a:r>
            <a:r>
              <a:rPr lang="de-DE" sz="2400" dirty="0" err="1">
                <a:latin typeface="Arial" pitchFamily="34" charset="0"/>
                <a:cs typeface="Arial" pitchFamily="34" charset="0"/>
              </a:rPr>
              <a:t>tiles</a:t>
            </a:r>
            <a:endParaRPr lang="de-DE" sz="2400" dirty="0">
              <a:latin typeface="Arial" pitchFamily="34" charset="0"/>
              <a:cs typeface="Arial" pitchFamily="34" charset="0"/>
            </a:endParaRPr>
          </a:p>
          <a:p>
            <a:pPr marL="0" lvl="3" fontAlgn="auto">
              <a:lnSpc>
                <a:spcPct val="150000"/>
              </a:lnSpc>
              <a:spcBef>
                <a:spcPts val="0"/>
              </a:spcBef>
              <a:spcAft>
                <a:spcPts val="0"/>
              </a:spcAft>
              <a:buFont typeface="Wingdings" pitchFamily="2" charset="2"/>
              <a:buChar char="ü"/>
              <a:defRPr/>
            </a:pPr>
            <a:r>
              <a:rPr lang="de-DE" sz="2400" dirty="0" err="1">
                <a:latin typeface="Arial" pitchFamily="34" charset="0"/>
                <a:cs typeface="Arial" pitchFamily="34" charset="0"/>
              </a:rPr>
              <a:t>refractories</a:t>
            </a:r>
            <a:endParaRPr lang="de-DE" sz="2400" dirty="0">
              <a:latin typeface="Arial" pitchFamily="34" charset="0"/>
              <a:cs typeface="Arial" pitchFamily="34" charset="0"/>
            </a:endParaRPr>
          </a:p>
          <a:p>
            <a:pPr marL="0" lvl="1" fontAlgn="auto">
              <a:lnSpc>
                <a:spcPct val="150000"/>
              </a:lnSpc>
              <a:spcBef>
                <a:spcPts val="0"/>
              </a:spcBef>
              <a:spcAft>
                <a:spcPts val="0"/>
              </a:spcAft>
              <a:buFont typeface="Wingdings" pitchFamily="2" charset="2"/>
              <a:buChar char="ü"/>
              <a:defRPr/>
            </a:pPr>
            <a:r>
              <a:rPr lang="de-DE" sz="2400" dirty="0" err="1">
                <a:latin typeface="Arial" pitchFamily="34" charset="0"/>
                <a:cs typeface="Arial" pitchFamily="34" charset="0"/>
              </a:rPr>
              <a:t>split</a:t>
            </a:r>
            <a:r>
              <a:rPr lang="de-DE" sz="2400" dirty="0">
                <a:latin typeface="Arial" pitchFamily="34" charset="0"/>
                <a:cs typeface="Arial" pitchFamily="34" charset="0"/>
              </a:rPr>
              <a:t> </a:t>
            </a:r>
            <a:r>
              <a:rPr lang="de-DE" sz="2400" dirty="0" err="1">
                <a:latin typeface="Arial" pitchFamily="34" charset="0"/>
                <a:cs typeface="Arial" pitchFamily="34" charset="0"/>
              </a:rPr>
              <a:t>tiles</a:t>
            </a:r>
            <a:endParaRPr lang="de-DE" sz="2400" dirty="0">
              <a:latin typeface="Arial" pitchFamily="34" charset="0"/>
              <a:cs typeface="Arial" pitchFamily="34" charset="0"/>
            </a:endParaRPr>
          </a:p>
          <a:p>
            <a:pPr marL="0" lvl="1" fontAlgn="auto">
              <a:lnSpc>
                <a:spcPct val="150000"/>
              </a:lnSpc>
              <a:spcBef>
                <a:spcPts val="0"/>
              </a:spcBef>
              <a:spcAft>
                <a:spcPts val="0"/>
              </a:spcAft>
              <a:buFont typeface="Wingdings" pitchFamily="2" charset="2"/>
              <a:buChar char="ü"/>
              <a:defRPr/>
            </a:pPr>
            <a:r>
              <a:rPr lang="de-DE" sz="2400" dirty="0" err="1">
                <a:latin typeface="Arial" pitchFamily="34" charset="0"/>
                <a:cs typeface="Arial" pitchFamily="34" charset="0"/>
              </a:rPr>
              <a:t>clay</a:t>
            </a:r>
            <a:r>
              <a:rPr lang="de-DE" sz="2400" dirty="0">
                <a:latin typeface="Arial" pitchFamily="34" charset="0"/>
                <a:cs typeface="Arial" pitchFamily="34" charset="0"/>
              </a:rPr>
              <a:t> </a:t>
            </a:r>
            <a:r>
              <a:rPr lang="de-DE" sz="2400" dirty="0" err="1">
                <a:latin typeface="Arial" pitchFamily="34" charset="0"/>
                <a:cs typeface="Arial" pitchFamily="34" charset="0"/>
              </a:rPr>
              <a:t>pipes</a:t>
            </a:r>
            <a:endParaRPr lang="de-DE" sz="2400" dirty="0">
              <a:latin typeface="Arial" pitchFamily="34" charset="0"/>
              <a:cs typeface="Arial" pitchFamily="34" charset="0"/>
            </a:endParaRPr>
          </a:p>
          <a:p>
            <a:pPr marL="0" lvl="1" fontAlgn="auto">
              <a:lnSpc>
                <a:spcPct val="150000"/>
              </a:lnSpc>
              <a:spcBef>
                <a:spcPts val="0"/>
              </a:spcBef>
              <a:spcAft>
                <a:spcPts val="0"/>
              </a:spcAft>
              <a:buFont typeface="Wingdings" pitchFamily="2" charset="2"/>
              <a:buChar char="ü"/>
              <a:defRPr/>
            </a:pPr>
            <a:endParaRPr lang="de-DE" sz="2400" dirty="0">
              <a:latin typeface="Arial" pitchFamily="34" charset="0"/>
              <a:cs typeface="Arial" pitchFamily="34" charset="0"/>
            </a:endParaRPr>
          </a:p>
          <a:p>
            <a:pPr marL="180975" lvl="1" indent="-180975" fontAlgn="auto">
              <a:lnSpc>
                <a:spcPct val="150000"/>
              </a:lnSpc>
              <a:spcBef>
                <a:spcPts val="0"/>
              </a:spcBef>
              <a:spcAft>
                <a:spcPts val="0"/>
              </a:spcAft>
              <a:buFont typeface="Wingdings" pitchFamily="2" charset="2"/>
              <a:buChar char="ü"/>
              <a:defRPr/>
            </a:pPr>
            <a:endParaRPr lang="de-DE" sz="2400" dirty="0">
              <a:latin typeface="Arial" pitchFamily="34" charset="0"/>
              <a:cs typeface="Arial" pitchFamily="34" charset="0"/>
            </a:endParaRPr>
          </a:p>
        </p:txBody>
      </p:sp>
      <p:sp>
        <p:nvSpPr>
          <p:cNvPr id="20484" name="Rechteck 5"/>
          <p:cNvSpPr>
            <a:spLocks noChangeArrowheads="1"/>
          </p:cNvSpPr>
          <p:nvPr/>
        </p:nvSpPr>
        <p:spPr bwMode="auto">
          <a:xfrm>
            <a:off x="628650" y="1857375"/>
            <a:ext cx="7443788" cy="4143375"/>
          </a:xfrm>
          <a:prstGeom prst="rect">
            <a:avLst/>
          </a:prstGeom>
          <a:noFill/>
          <a:ln w="6350">
            <a:solidFill>
              <a:srgbClr val="3B5BA3"/>
            </a:solidFill>
            <a:round/>
            <a:headEnd/>
            <a:tailEnd/>
          </a:ln>
        </p:spPr>
        <p:txBody>
          <a:bodyPr wrap="none" lIns="56250" tIns="28125" rIns="56250" bIns="28125" anchor="ctr"/>
          <a:lstStyle/>
          <a:p>
            <a:pPr algn="ctr"/>
            <a:endParaRPr lang="de-DE" b="1">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a:xfrm>
            <a:off x="457200" y="6356350"/>
            <a:ext cx="2133600" cy="365125"/>
          </a:xfrm>
        </p:spPr>
        <p:txBody>
          <a:bodyPr/>
          <a:lstStyle/>
          <a:p>
            <a:pPr algn="l">
              <a:defRPr/>
            </a:pPr>
            <a:endParaRPr lang="de-DE" dirty="0"/>
          </a:p>
        </p:txBody>
      </p:sp>
      <p:pic>
        <p:nvPicPr>
          <p:cNvPr id="75778" name="Picture 5" descr="036"/>
          <p:cNvPicPr>
            <a:picLocks noChangeAspect="1" noChangeArrowheads="1"/>
          </p:cNvPicPr>
          <p:nvPr/>
        </p:nvPicPr>
        <p:blipFill>
          <a:blip r:embed="rId3"/>
          <a:srcRect/>
          <a:stretch>
            <a:fillRect/>
          </a:stretch>
        </p:blipFill>
        <p:spPr bwMode="auto">
          <a:xfrm>
            <a:off x="2674938" y="731838"/>
            <a:ext cx="3775075" cy="5040312"/>
          </a:xfrm>
          <a:prstGeom prst="rect">
            <a:avLst/>
          </a:prstGeom>
          <a:noFill/>
          <a:ln w="9525">
            <a:solidFill>
              <a:srgbClr val="969696"/>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hlinkClick r:id="rId3" action="ppaction://hlinksldjump"/>
          </p:cNvPr>
          <p:cNvSpPr>
            <a:spLocks noChangeArrowheads="1"/>
          </p:cNvSpPr>
          <p:nvPr/>
        </p:nvSpPr>
        <p:spPr bwMode="auto">
          <a:xfrm>
            <a:off x="52388" y="44450"/>
            <a:ext cx="9045575" cy="6764338"/>
          </a:xfrm>
          <a:prstGeom prst="rect">
            <a:avLst/>
          </a:prstGeom>
          <a:solidFill>
            <a:srgbClr val="FFFFEF"/>
          </a:solidFill>
          <a:ln w="3175">
            <a:solidFill>
              <a:srgbClr val="333333"/>
            </a:solidFill>
            <a:miter lim="800000"/>
            <a:headEnd/>
            <a:tailEnd/>
          </a:ln>
        </p:spPr>
        <p:txBody>
          <a:bodyPr wrap="none" anchor="ctr"/>
          <a:lstStyle/>
          <a:p>
            <a:pPr algn="ctr"/>
            <a:endParaRPr lang="de-DE" sz="2000">
              <a:latin typeface="Calibri" pitchFamily="34" charset="0"/>
            </a:endParaRPr>
          </a:p>
        </p:txBody>
      </p:sp>
      <p:sp>
        <p:nvSpPr>
          <p:cNvPr id="77826" name="Text Box 11">
            <a:hlinkClick r:id="rId3" action="ppaction://hlinksldjump"/>
          </p:cNvPr>
          <p:cNvSpPr txBox="1">
            <a:spLocks noChangeArrowheads="1"/>
          </p:cNvSpPr>
          <p:nvPr/>
        </p:nvSpPr>
        <p:spPr bwMode="auto">
          <a:xfrm>
            <a:off x="500063" y="2643188"/>
            <a:ext cx="8359775" cy="2616200"/>
          </a:xfrm>
          <a:prstGeom prst="rect">
            <a:avLst/>
          </a:prstGeom>
          <a:solidFill>
            <a:srgbClr val="F6FF9D"/>
          </a:solidFill>
          <a:ln w="9525" algn="ctr">
            <a:noFill/>
            <a:miter lim="800000"/>
            <a:headEnd/>
            <a:tailEnd/>
          </a:ln>
        </p:spPr>
        <p:txBody>
          <a:bodyPr lIns="45720" rIns="45720">
            <a:spAutoFit/>
          </a:bodyPr>
          <a:lstStyle/>
          <a:p>
            <a:r>
              <a:rPr lang="de-DE" sz="2000">
                <a:latin typeface="Calibri" pitchFamily="34" charset="0"/>
              </a:rPr>
              <a:t> </a:t>
            </a:r>
            <a:r>
              <a:rPr lang="de-DE" sz="2000">
                <a:solidFill>
                  <a:srgbClr val="000099"/>
                </a:solidFill>
                <a:latin typeface="Calibri" pitchFamily="34" charset="0"/>
              </a:rPr>
              <a:t>- Der ChoriTherm Trockner benötigt </a:t>
            </a:r>
            <a:r>
              <a:rPr lang="de-DE" sz="2000" u="sng">
                <a:solidFill>
                  <a:srgbClr val="000099"/>
                </a:solidFill>
                <a:latin typeface="Calibri" pitchFamily="34" charset="0"/>
              </a:rPr>
              <a:t>keine thermische Energie</a:t>
            </a:r>
            <a:r>
              <a:rPr lang="de-DE" sz="2000">
                <a:solidFill>
                  <a:srgbClr val="000099"/>
                </a:solidFill>
                <a:latin typeface="Calibri" pitchFamily="34" charset="0"/>
              </a:rPr>
              <a:t>.</a:t>
            </a:r>
          </a:p>
          <a:p>
            <a:endParaRPr lang="de-DE" sz="800">
              <a:solidFill>
                <a:srgbClr val="000099"/>
              </a:solidFill>
              <a:latin typeface="Calibri" pitchFamily="34" charset="0"/>
            </a:endParaRPr>
          </a:p>
          <a:p>
            <a:r>
              <a:rPr lang="de-DE" sz="2000">
                <a:solidFill>
                  <a:srgbClr val="000099"/>
                </a:solidFill>
                <a:latin typeface="Calibri" pitchFamily="34" charset="0"/>
              </a:rPr>
              <a:t> - Trockenzeit </a:t>
            </a:r>
          </a:p>
          <a:p>
            <a:r>
              <a:rPr lang="de-DE" sz="2000">
                <a:solidFill>
                  <a:srgbClr val="000099"/>
                </a:solidFill>
                <a:latin typeface="Calibri" pitchFamily="34" charset="0"/>
              </a:rPr>
              <a:t>	2 Tage bei 60% aller Ziegel- und Dachziegelformate </a:t>
            </a:r>
          </a:p>
          <a:p>
            <a:r>
              <a:rPr lang="de-DE" sz="2000">
                <a:solidFill>
                  <a:srgbClr val="000099"/>
                </a:solidFill>
                <a:latin typeface="Calibri" pitchFamily="34" charset="0"/>
              </a:rPr>
              <a:t>	2 Tage bei Sanitärporzellan</a:t>
            </a:r>
          </a:p>
          <a:p>
            <a:r>
              <a:rPr lang="de-DE" sz="2000">
                <a:solidFill>
                  <a:srgbClr val="000099"/>
                </a:solidFill>
                <a:latin typeface="Calibri" pitchFamily="34" charset="0"/>
              </a:rPr>
              <a:t>	max. 3 Tage </a:t>
            </a:r>
          </a:p>
          <a:p>
            <a:endParaRPr lang="de-DE" sz="800">
              <a:solidFill>
                <a:srgbClr val="000099"/>
              </a:solidFill>
              <a:latin typeface="Calibri" pitchFamily="34" charset="0"/>
            </a:endParaRPr>
          </a:p>
          <a:p>
            <a:r>
              <a:rPr lang="de-DE" sz="2000">
                <a:solidFill>
                  <a:srgbClr val="000099"/>
                </a:solidFill>
                <a:latin typeface="Calibri" pitchFamily="34" charset="0"/>
              </a:rPr>
              <a:t> - Austrocknung nur auf ca. 6-5% Restfeuchte.</a:t>
            </a:r>
          </a:p>
          <a:p>
            <a:endParaRPr lang="de-DE" sz="800">
              <a:solidFill>
                <a:srgbClr val="000099"/>
              </a:solidFill>
              <a:latin typeface="Calibri" pitchFamily="34" charset="0"/>
            </a:endParaRPr>
          </a:p>
          <a:p>
            <a:r>
              <a:rPr lang="de-DE" sz="2000">
                <a:solidFill>
                  <a:srgbClr val="000099"/>
                </a:solidFill>
                <a:latin typeface="Calibri" pitchFamily="34" charset="0"/>
              </a:rPr>
              <a:t> - Trocknung unter 0</a:t>
            </a:r>
            <a:r>
              <a:rPr lang="en-US" sz="2000">
                <a:solidFill>
                  <a:srgbClr val="000099"/>
                </a:solidFill>
                <a:latin typeface="Calibri" pitchFamily="34" charset="0"/>
              </a:rPr>
              <a:t>º C</a:t>
            </a:r>
            <a:r>
              <a:rPr lang="de-DE" sz="2000">
                <a:solidFill>
                  <a:srgbClr val="000099"/>
                </a:solidFill>
                <a:latin typeface="Calibri" pitchFamily="34" charset="0"/>
              </a:rPr>
              <a:t> Zulufttemperatur nicht möglich.</a:t>
            </a:r>
          </a:p>
        </p:txBody>
      </p:sp>
      <p:sp>
        <p:nvSpPr>
          <p:cNvPr id="77827" name="Textfeld 11"/>
          <p:cNvSpPr txBox="1">
            <a:spLocks noChangeArrowheads="1"/>
          </p:cNvSpPr>
          <p:nvPr/>
        </p:nvSpPr>
        <p:spPr bwMode="auto">
          <a:xfrm>
            <a:off x="741363" y="1066800"/>
            <a:ext cx="7650162" cy="1200150"/>
          </a:xfrm>
          <a:prstGeom prst="rect">
            <a:avLst/>
          </a:prstGeom>
          <a:noFill/>
          <a:ln w="9525">
            <a:noFill/>
            <a:miter lim="800000"/>
            <a:headEnd/>
            <a:tailEnd/>
          </a:ln>
        </p:spPr>
        <p:txBody>
          <a:bodyPr>
            <a:spAutoFit/>
          </a:bodyPr>
          <a:lstStyle/>
          <a:p>
            <a:r>
              <a:rPr lang="de-DE" sz="3600">
                <a:solidFill>
                  <a:srgbClr val="000099"/>
                </a:solidFill>
                <a:latin typeface="Calibri" pitchFamily="34" charset="0"/>
              </a:rPr>
              <a:t>Merkmale der </a:t>
            </a:r>
            <a:r>
              <a:rPr lang="de-DE" sz="3600" b="1">
                <a:solidFill>
                  <a:srgbClr val="000099"/>
                </a:solidFill>
                <a:latin typeface="Calibri" pitchFamily="34" charset="0"/>
              </a:rPr>
              <a:t>ChoriTherm</a:t>
            </a:r>
            <a:r>
              <a:rPr lang="de-DE" sz="3600">
                <a:solidFill>
                  <a:srgbClr val="000099"/>
                </a:solidFill>
                <a:latin typeface="Calibri" pitchFamily="34" charset="0"/>
              </a:rPr>
              <a:t> Trocknung</a:t>
            </a:r>
          </a:p>
          <a:p>
            <a:pPr algn="ctr"/>
            <a:r>
              <a:rPr lang="de-DE" sz="3600">
                <a:solidFill>
                  <a:srgbClr val="000099"/>
                </a:solidFill>
                <a:latin typeface="Calibri" pitchFamily="34" charset="0"/>
              </a:rPr>
              <a:t>zusammengefaßt: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a:xfrm>
            <a:off x="457200" y="6356350"/>
            <a:ext cx="2133600" cy="365125"/>
          </a:xfrm>
        </p:spPr>
        <p:txBody>
          <a:bodyPr/>
          <a:lstStyle/>
          <a:p>
            <a:pPr algn="l">
              <a:defRPr/>
            </a:pPr>
            <a:endParaRPr lang="de-DE" dirty="0"/>
          </a:p>
        </p:txBody>
      </p:sp>
      <p:sp>
        <p:nvSpPr>
          <p:cNvPr id="79874" name="Rectangle 3"/>
          <p:cNvSpPr>
            <a:spLocks noGrp="1" noChangeArrowheads="1"/>
          </p:cNvSpPr>
          <p:nvPr>
            <p:ph type="body" idx="1"/>
          </p:nvPr>
        </p:nvSpPr>
        <p:spPr>
          <a:xfrm>
            <a:off x="884238" y="2647950"/>
            <a:ext cx="7354887" cy="1296988"/>
          </a:xfrm>
        </p:spPr>
        <p:txBody>
          <a:bodyPr/>
          <a:lstStyle/>
          <a:p>
            <a:pPr algn="ctr">
              <a:buFontTx/>
              <a:buNone/>
            </a:pPr>
            <a:r>
              <a:rPr lang="de-DE" sz="4400" smtClean="0"/>
              <a:t>Abwärme vom Ofen?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457200" y="6356350"/>
            <a:ext cx="2133600" cy="365125"/>
          </a:xfrm>
        </p:spPr>
        <p:txBody>
          <a:bodyPr/>
          <a:lstStyle/>
          <a:p>
            <a:pPr algn="l">
              <a:defRPr/>
            </a:pPr>
            <a:endParaRPr lang="de-DE" dirty="0"/>
          </a:p>
        </p:txBody>
      </p:sp>
      <p:sp>
        <p:nvSpPr>
          <p:cNvPr id="81922" name="Rectangle 4"/>
          <p:cNvSpPr>
            <a:spLocks noGrp="1" noChangeArrowheads="1"/>
          </p:cNvSpPr>
          <p:nvPr>
            <p:ph type="title"/>
          </p:nvPr>
        </p:nvSpPr>
        <p:spPr>
          <a:xfrm>
            <a:off x="457200" y="404813"/>
            <a:ext cx="8229600" cy="576262"/>
          </a:xfrm>
        </p:spPr>
        <p:txBody>
          <a:bodyPr anchor="t"/>
          <a:lstStyle/>
          <a:p>
            <a:pPr algn="l"/>
            <a:r>
              <a:rPr lang="de-DE" sz="2400" smtClean="0"/>
              <a:t>… es galt aber schon immer:</a:t>
            </a:r>
          </a:p>
        </p:txBody>
      </p:sp>
      <p:sp>
        <p:nvSpPr>
          <p:cNvPr id="136197" name="Rectangle 5"/>
          <p:cNvSpPr>
            <a:spLocks noGrp="1" noChangeArrowheads="1"/>
          </p:cNvSpPr>
          <p:nvPr>
            <p:ph type="body" sz="half" idx="1"/>
          </p:nvPr>
        </p:nvSpPr>
        <p:spPr>
          <a:xfrm>
            <a:off x="533400" y="1595438"/>
            <a:ext cx="7815263" cy="1041400"/>
          </a:xfrm>
        </p:spPr>
        <p:txBody>
          <a:bodyPr/>
          <a:lstStyle/>
          <a:p>
            <a:r>
              <a:rPr lang="de-DE" smtClean="0"/>
              <a:t>die Heißluft vom Ofen ist nicht umsonst;</a:t>
            </a:r>
          </a:p>
        </p:txBody>
      </p:sp>
      <p:sp>
        <p:nvSpPr>
          <p:cNvPr id="136198" name="Rectangle 6"/>
          <p:cNvSpPr>
            <a:spLocks noGrp="1" noChangeArrowheads="1"/>
          </p:cNvSpPr>
          <p:nvPr>
            <p:ph type="body" sz="half" idx="2"/>
          </p:nvPr>
        </p:nvSpPr>
        <p:spPr>
          <a:xfrm>
            <a:off x="449263" y="2800350"/>
            <a:ext cx="7899400" cy="1257300"/>
          </a:xfrm>
        </p:spPr>
        <p:txBody>
          <a:bodyPr/>
          <a:lstStyle/>
          <a:p>
            <a:r>
              <a:rPr lang="de-DE" smtClean="0"/>
              <a:t>Der Ofen, als Heizaggregat für den Trockner, hat einen schlechten Wirkungsgrad.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197">
                                            <p:txEl>
                                              <p:pRg st="0" end="0"/>
                                            </p:txEl>
                                          </p:spTgt>
                                        </p:tgtEl>
                                        <p:attrNameLst>
                                          <p:attrName>style.visibility</p:attrName>
                                        </p:attrNameLst>
                                      </p:cBhvr>
                                      <p:to>
                                        <p:strVal val="visible"/>
                                      </p:to>
                                    </p:set>
                                    <p:animEffect transition="in" filter="blinds(horizontal)">
                                      <p:cBhvr>
                                        <p:cTn id="7" dur="500"/>
                                        <p:tgtEl>
                                          <p:spTgt spid="136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6198">
                                            <p:txEl>
                                              <p:pRg st="0" end="0"/>
                                            </p:txEl>
                                          </p:spTgt>
                                        </p:tgtEl>
                                        <p:attrNameLst>
                                          <p:attrName>style.visibility</p:attrName>
                                        </p:attrNameLst>
                                      </p:cBhvr>
                                      <p:to>
                                        <p:strVal val="visible"/>
                                      </p:to>
                                    </p:set>
                                    <p:animEffect transition="in" filter="blinds(horizontal)">
                                      <p:cBhvr>
                                        <p:cTn id="12" dur="500"/>
                                        <p:tgtEl>
                                          <p:spTgt spid="136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build="p"/>
      <p:bldP spid="13619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pPr>
              <a:defRPr/>
            </a:pPr>
            <a:endParaRPr lang="de-DE" dirty="0"/>
          </a:p>
        </p:txBody>
      </p:sp>
      <p:sp>
        <p:nvSpPr>
          <p:cNvPr id="134148" name="Rectangle 4"/>
          <p:cNvSpPr>
            <a:spLocks noGrp="1" noChangeArrowheads="1"/>
          </p:cNvSpPr>
          <p:nvPr>
            <p:ph type="title"/>
          </p:nvPr>
        </p:nvSpPr>
        <p:spPr>
          <a:xfrm>
            <a:off x="457200" y="476250"/>
            <a:ext cx="8229600" cy="649288"/>
          </a:xfrm>
        </p:spPr>
        <p:txBody>
          <a:bodyPr rtlCol="0" anchor="t">
            <a:normAutofit fontScale="90000"/>
          </a:bodyPr>
          <a:lstStyle/>
          <a:p>
            <a:pPr algn="l" fontAlgn="auto">
              <a:spcAft>
                <a:spcPts val="0"/>
              </a:spcAft>
              <a:defRPr/>
            </a:pPr>
            <a:r>
              <a:rPr lang="de-DE" sz="3200"/>
              <a:t>Grund für Ofenabwärme:</a:t>
            </a:r>
            <a:r>
              <a:rPr lang="de-DE" sz="5400"/>
              <a:t/>
            </a:r>
            <a:br>
              <a:rPr lang="de-DE" sz="5400"/>
            </a:br>
            <a:endParaRPr lang="de-DE" sz="5400"/>
          </a:p>
        </p:txBody>
      </p:sp>
      <p:sp>
        <p:nvSpPr>
          <p:cNvPr id="134149" name="Rectangle 5"/>
          <p:cNvSpPr>
            <a:spLocks noGrp="1" noChangeArrowheads="1"/>
          </p:cNvSpPr>
          <p:nvPr>
            <p:ph sz="half" idx="1"/>
          </p:nvPr>
        </p:nvSpPr>
        <p:spPr>
          <a:xfrm>
            <a:off x="457200" y="1600200"/>
            <a:ext cx="7891463" cy="1612900"/>
          </a:xfrm>
        </p:spPr>
        <p:txBody>
          <a:bodyPr/>
          <a:lstStyle/>
          <a:p>
            <a:r>
              <a:rPr lang="de-DE" sz="2400" smtClean="0"/>
              <a:t>Öfen sind so kurz als möglich, wegen Investitionskosten</a:t>
            </a:r>
            <a:br>
              <a:rPr lang="de-DE" sz="2400" smtClean="0"/>
            </a:br>
            <a:r>
              <a:rPr lang="de-DE" sz="2400" smtClean="0"/>
              <a:t>(Anlagekosten, umbauter Raum)</a:t>
            </a:r>
          </a:p>
          <a:p>
            <a:endParaRPr lang="de-DE" sz="2400" smtClean="0"/>
          </a:p>
        </p:txBody>
      </p:sp>
      <p:sp>
        <p:nvSpPr>
          <p:cNvPr id="134150" name="Rectangle 6"/>
          <p:cNvSpPr>
            <a:spLocks noGrp="1" noChangeArrowheads="1"/>
          </p:cNvSpPr>
          <p:nvPr>
            <p:ph type="body" sz="half" idx="2"/>
          </p:nvPr>
        </p:nvSpPr>
        <p:spPr>
          <a:xfrm>
            <a:off x="461963" y="3429000"/>
            <a:ext cx="8218487" cy="1944688"/>
          </a:xfrm>
        </p:spPr>
        <p:txBody>
          <a:bodyPr/>
          <a:lstStyle/>
          <a:p>
            <a:r>
              <a:rPr lang="de-DE" sz="2400" smtClean="0"/>
              <a:t>Bei kurzen Öfen …</a:t>
            </a:r>
            <a:br>
              <a:rPr lang="de-DE" sz="2400" smtClean="0"/>
            </a:br>
            <a:r>
              <a:rPr lang="de-DE" sz="2400" smtClean="0"/>
              <a:t>… viele Gradientenänderungen in der Brennkurve nötig;</a:t>
            </a:r>
            <a:br>
              <a:rPr lang="de-DE" sz="2400" smtClean="0"/>
            </a:br>
            <a:r>
              <a:rPr lang="de-DE" sz="2400" smtClean="0"/>
              <a:t>dadurch erhöhter spezifischer Energieeinsatz</a:t>
            </a:r>
          </a:p>
          <a:p>
            <a:endParaRPr lang="de-DE"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blinds(horizontal)">
                                      <p:cBhvr>
                                        <p:cTn id="7" dur="500"/>
                                        <p:tgtEl>
                                          <p:spTgt spid="1341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4150">
                                            <p:txEl>
                                              <p:pRg st="0" end="0"/>
                                            </p:txEl>
                                          </p:spTgt>
                                        </p:tgtEl>
                                        <p:attrNameLst>
                                          <p:attrName>style.visibility</p:attrName>
                                        </p:attrNameLst>
                                      </p:cBhvr>
                                      <p:to>
                                        <p:strVal val="visible"/>
                                      </p:to>
                                    </p:set>
                                    <p:animEffect transition="in" filter="blinds(horizontal)">
                                      <p:cBhvr>
                                        <p:cTn id="12" dur="500"/>
                                        <p:tgtEl>
                                          <p:spTgt spid="134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P spid="13415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1"/>
          <p:cNvSpPr>
            <a:spLocks noGrp="1"/>
          </p:cNvSpPr>
          <p:nvPr>
            <p:ph type="ftr" sz="quarter" idx="11"/>
          </p:nvPr>
        </p:nvSpPr>
        <p:spPr>
          <a:xfrm>
            <a:off x="457200" y="6356350"/>
            <a:ext cx="2133600" cy="365125"/>
          </a:xfrm>
        </p:spPr>
        <p:txBody>
          <a:bodyPr/>
          <a:lstStyle/>
          <a:p>
            <a:pPr algn="l">
              <a:defRPr/>
            </a:pPr>
            <a:endParaRPr lang="de-DE" dirty="0"/>
          </a:p>
        </p:txBody>
      </p:sp>
      <p:pic>
        <p:nvPicPr>
          <p:cNvPr id="86018" name="Picture 2" descr="ofen_basis-kosice_vergl-kurz-lang"/>
          <p:cNvPicPr>
            <a:picLocks noChangeAspect="1" noChangeArrowheads="1"/>
          </p:cNvPicPr>
          <p:nvPr/>
        </p:nvPicPr>
        <p:blipFill>
          <a:blip r:embed="rId3"/>
          <a:srcRect/>
          <a:stretch>
            <a:fillRect/>
          </a:stretch>
        </p:blipFill>
        <p:spPr bwMode="auto">
          <a:xfrm>
            <a:off x="400050" y="490538"/>
            <a:ext cx="8329613" cy="5889625"/>
          </a:xfrm>
          <a:prstGeom prst="rect">
            <a:avLst/>
          </a:prstGeom>
          <a:noFill/>
          <a:ln w="9525">
            <a:noFill/>
            <a:miter lim="800000"/>
            <a:headEnd/>
            <a:tailEnd/>
          </a:ln>
        </p:spPr>
      </p:pic>
      <p:sp>
        <p:nvSpPr>
          <p:cNvPr id="86019" name="Rectangle 3"/>
          <p:cNvSpPr>
            <a:spLocks noChangeArrowheads="1"/>
          </p:cNvSpPr>
          <p:nvPr/>
        </p:nvSpPr>
        <p:spPr bwMode="auto">
          <a:xfrm>
            <a:off x="423863" y="476250"/>
            <a:ext cx="8277225" cy="693738"/>
          </a:xfrm>
          <a:prstGeom prst="rect">
            <a:avLst/>
          </a:prstGeom>
          <a:noFill/>
          <a:ln w="9525">
            <a:noFill/>
            <a:miter lim="800000"/>
            <a:headEnd/>
            <a:tailEnd/>
          </a:ln>
        </p:spPr>
        <p:txBody>
          <a:bodyPr/>
          <a:lstStyle/>
          <a:p>
            <a:pPr marL="342900" indent="-342900">
              <a:spcBef>
                <a:spcPct val="20000"/>
              </a:spcBef>
            </a:pPr>
            <a:r>
              <a:rPr lang="de-DE">
                <a:latin typeface="Calibri" pitchFamily="34" charset="0"/>
              </a:rPr>
              <a:t>Brennkurven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hlinkClick r:id="rId3" action="ppaction://hlinksldjump"/>
          </p:cNvPr>
          <p:cNvSpPr>
            <a:spLocks noChangeArrowheads="1"/>
          </p:cNvSpPr>
          <p:nvPr/>
        </p:nvSpPr>
        <p:spPr bwMode="auto">
          <a:xfrm>
            <a:off x="52388" y="44450"/>
            <a:ext cx="9045575" cy="6764338"/>
          </a:xfrm>
          <a:prstGeom prst="rect">
            <a:avLst/>
          </a:prstGeom>
          <a:solidFill>
            <a:srgbClr val="FFFFEF"/>
          </a:solidFill>
          <a:ln w="3175">
            <a:solidFill>
              <a:srgbClr val="333333"/>
            </a:solidFill>
            <a:miter lim="800000"/>
            <a:headEnd/>
            <a:tailEnd/>
          </a:ln>
        </p:spPr>
        <p:txBody>
          <a:bodyPr wrap="none" anchor="ctr"/>
          <a:lstStyle/>
          <a:p>
            <a:pPr algn="ctr"/>
            <a:endParaRPr lang="de-DE" sz="2000">
              <a:latin typeface="Calibri" pitchFamily="34" charset="0"/>
            </a:endParaRPr>
          </a:p>
        </p:txBody>
      </p:sp>
      <p:sp>
        <p:nvSpPr>
          <p:cNvPr id="88066" name="Text Box 8">
            <a:hlinkClick r:id="rId3" action="ppaction://hlinksldjump"/>
          </p:cNvPr>
          <p:cNvSpPr txBox="1">
            <a:spLocks noChangeArrowheads="1"/>
          </p:cNvSpPr>
          <p:nvPr/>
        </p:nvSpPr>
        <p:spPr bwMode="auto">
          <a:xfrm>
            <a:off x="517525" y="1773238"/>
            <a:ext cx="8140700" cy="1323975"/>
          </a:xfrm>
          <a:prstGeom prst="rect">
            <a:avLst/>
          </a:prstGeom>
          <a:noFill/>
          <a:ln w="9525" algn="ctr">
            <a:noFill/>
            <a:miter lim="800000"/>
            <a:headEnd/>
            <a:tailEnd/>
          </a:ln>
        </p:spPr>
        <p:txBody>
          <a:bodyPr lIns="45720" rIns="45720">
            <a:spAutoFit/>
          </a:bodyPr>
          <a:lstStyle/>
          <a:p>
            <a:pPr algn="ctr"/>
            <a:r>
              <a:rPr lang="de-DE" sz="3600">
                <a:solidFill>
                  <a:srgbClr val="0033CC"/>
                </a:solidFill>
                <a:latin typeface="Calibri" pitchFamily="34" charset="0"/>
              </a:rPr>
              <a:t>ChoriTherm Trockner</a:t>
            </a:r>
          </a:p>
          <a:p>
            <a:pPr algn="ctr"/>
            <a:r>
              <a:rPr lang="de-DE" sz="2200">
                <a:solidFill>
                  <a:srgbClr val="0033CC"/>
                </a:solidFill>
                <a:latin typeface="Calibri" pitchFamily="34" charset="0"/>
              </a:rPr>
              <a:t>   </a:t>
            </a:r>
          </a:p>
          <a:p>
            <a:pPr algn="ctr"/>
            <a:r>
              <a:rPr lang="de-DE" sz="2200">
                <a:solidFill>
                  <a:srgbClr val="0033CC"/>
                </a:solidFill>
                <a:latin typeface="Calibri" pitchFamily="34" charset="0"/>
              </a:rPr>
              <a:t> im Verbund mit konventioneller Ofentechnologie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01">
            <a:hlinkClick r:id="rId3" action="ppaction://hlinksldjump"/>
          </p:cNvPr>
          <p:cNvSpPr>
            <a:spLocks noChangeArrowheads="1"/>
          </p:cNvSpPr>
          <p:nvPr/>
        </p:nvSpPr>
        <p:spPr bwMode="auto">
          <a:xfrm>
            <a:off x="52388" y="44450"/>
            <a:ext cx="9045575" cy="6764338"/>
          </a:xfrm>
          <a:prstGeom prst="rect">
            <a:avLst/>
          </a:prstGeom>
          <a:solidFill>
            <a:schemeClr val="folHlink"/>
          </a:solidFill>
          <a:ln w="3175">
            <a:solidFill>
              <a:srgbClr val="333333"/>
            </a:solidFill>
            <a:miter lim="800000"/>
            <a:headEnd/>
            <a:tailEnd/>
          </a:ln>
        </p:spPr>
        <p:txBody>
          <a:bodyPr wrap="none" anchor="ctr"/>
          <a:lstStyle/>
          <a:p>
            <a:pPr algn="ctr"/>
            <a:endParaRPr lang="de-DE" sz="2000">
              <a:latin typeface="Calibri" pitchFamily="34" charset="0"/>
            </a:endParaRPr>
          </a:p>
        </p:txBody>
      </p:sp>
      <p:grpSp>
        <p:nvGrpSpPr>
          <p:cNvPr id="90114" name="Group 3"/>
          <p:cNvGrpSpPr>
            <a:grpSpLocks/>
          </p:cNvGrpSpPr>
          <p:nvPr/>
        </p:nvGrpSpPr>
        <p:grpSpPr bwMode="auto">
          <a:xfrm>
            <a:off x="7067550" y="7938"/>
            <a:ext cx="2076450" cy="366712"/>
            <a:chOff x="4866" y="51"/>
            <a:chExt cx="1344" cy="212"/>
          </a:xfrm>
        </p:grpSpPr>
        <p:pic>
          <p:nvPicPr>
            <p:cNvPr id="90238" name="Picture 4"/>
            <p:cNvPicPr>
              <a:picLocks noChangeAspect="1" noChangeArrowheads="1"/>
            </p:cNvPicPr>
            <p:nvPr/>
          </p:nvPicPr>
          <p:blipFill>
            <a:blip r:embed="rId4"/>
            <a:srcRect/>
            <a:stretch>
              <a:fillRect/>
            </a:stretch>
          </p:blipFill>
          <p:spPr bwMode="auto">
            <a:xfrm>
              <a:off x="4914" y="99"/>
              <a:ext cx="1248" cy="159"/>
            </a:xfrm>
            <a:prstGeom prst="rect">
              <a:avLst/>
            </a:prstGeom>
            <a:noFill/>
            <a:ln w="9525">
              <a:noFill/>
              <a:miter lim="800000"/>
              <a:headEnd/>
              <a:tailEnd/>
            </a:ln>
          </p:spPr>
        </p:pic>
        <p:sp>
          <p:nvSpPr>
            <p:cNvPr id="90239" name="Text Box 5"/>
            <p:cNvSpPr txBox="1">
              <a:spLocks noChangeArrowheads="1"/>
            </p:cNvSpPr>
            <p:nvPr/>
          </p:nvSpPr>
          <p:spPr bwMode="auto">
            <a:xfrm>
              <a:off x="4866" y="51"/>
              <a:ext cx="1344" cy="212"/>
            </a:xfrm>
            <a:prstGeom prst="rect">
              <a:avLst/>
            </a:prstGeom>
            <a:noFill/>
            <a:ln w="9525">
              <a:noFill/>
              <a:miter lim="800000"/>
              <a:headEnd/>
              <a:tailEnd/>
            </a:ln>
          </p:spPr>
          <p:txBody>
            <a:bodyPr>
              <a:spAutoFit/>
            </a:bodyPr>
            <a:lstStyle/>
            <a:p>
              <a:endParaRPr lang="de-DE"/>
            </a:p>
          </p:txBody>
        </p:sp>
      </p:grpSp>
      <p:sp>
        <p:nvSpPr>
          <p:cNvPr id="90115" name="Text Box 152">
            <a:hlinkClick r:id="rId3" action="ppaction://hlinksldjump"/>
          </p:cNvPr>
          <p:cNvSpPr txBox="1">
            <a:spLocks noChangeArrowheads="1"/>
          </p:cNvSpPr>
          <p:nvPr/>
        </p:nvSpPr>
        <p:spPr bwMode="auto">
          <a:xfrm>
            <a:off x="317500" y="488950"/>
            <a:ext cx="5384800" cy="646113"/>
          </a:xfrm>
          <a:prstGeom prst="rect">
            <a:avLst/>
          </a:prstGeom>
          <a:solidFill>
            <a:srgbClr val="FFFF99"/>
          </a:solidFill>
          <a:ln w="9525" algn="ctr">
            <a:noFill/>
            <a:miter lim="800000"/>
            <a:headEnd/>
            <a:tailEnd/>
          </a:ln>
        </p:spPr>
        <p:txBody>
          <a:bodyPr lIns="45720" rIns="45720">
            <a:spAutoFit/>
          </a:bodyPr>
          <a:lstStyle/>
          <a:p>
            <a:r>
              <a:rPr lang="de-DE" b="1">
                <a:latin typeface="Calibri" pitchFamily="34" charset="0"/>
              </a:rPr>
              <a:t> Wohin mit der TO-Abluft ?</a:t>
            </a:r>
          </a:p>
          <a:p>
            <a:r>
              <a:rPr lang="de-DE" b="1">
                <a:solidFill>
                  <a:srgbClr val="F6FF9D"/>
                </a:solidFill>
                <a:latin typeface="Calibri" pitchFamily="34" charset="0"/>
              </a:rPr>
              <a:t>.</a:t>
            </a:r>
            <a:r>
              <a:rPr lang="de-DE" b="1">
                <a:latin typeface="Calibri" pitchFamily="34" charset="0"/>
              </a:rPr>
              <a:t>Ziel: Ofen und Trockner thermisch „entkoppeln“</a:t>
            </a:r>
          </a:p>
        </p:txBody>
      </p:sp>
      <p:sp>
        <p:nvSpPr>
          <p:cNvPr id="90116" name="Rectangle 10"/>
          <p:cNvSpPr>
            <a:spLocks noChangeArrowheads="1"/>
          </p:cNvSpPr>
          <p:nvPr/>
        </p:nvSpPr>
        <p:spPr bwMode="auto">
          <a:xfrm>
            <a:off x="5900738" y="5529263"/>
            <a:ext cx="92075" cy="369887"/>
          </a:xfrm>
          <a:prstGeom prst="rect">
            <a:avLst/>
          </a:prstGeom>
          <a:gradFill rotWithShape="1">
            <a:gsLst>
              <a:gs pos="0">
                <a:srgbClr val="FF9933"/>
              </a:gs>
              <a:gs pos="100000">
                <a:srgbClr val="CCECFF"/>
              </a:gs>
            </a:gsLst>
            <a:lin ang="0" scaled="1"/>
          </a:gradFill>
          <a:ln w="9525" algn="ctr">
            <a:solidFill>
              <a:srgbClr val="000000"/>
            </a:solidFill>
            <a:miter lim="800000"/>
            <a:headEnd/>
            <a:tailEnd/>
          </a:ln>
        </p:spPr>
        <p:txBody>
          <a:bodyPr wrap="none" lIns="45720" rIns="45720" anchor="ctr">
            <a:spAutoFit/>
          </a:bodyPr>
          <a:lstStyle/>
          <a:p>
            <a:endParaRPr lang="de-DE">
              <a:latin typeface="Calibri" pitchFamily="34" charset="0"/>
            </a:endParaRPr>
          </a:p>
        </p:txBody>
      </p:sp>
      <p:sp>
        <p:nvSpPr>
          <p:cNvPr id="90117" name="Text Box 11"/>
          <p:cNvSpPr txBox="1">
            <a:spLocks noChangeArrowheads="1"/>
          </p:cNvSpPr>
          <p:nvPr/>
        </p:nvSpPr>
        <p:spPr bwMode="auto">
          <a:xfrm>
            <a:off x="484188" y="2108200"/>
            <a:ext cx="2425700" cy="369888"/>
          </a:xfrm>
          <a:prstGeom prst="rect">
            <a:avLst/>
          </a:prstGeom>
          <a:gradFill rotWithShape="1">
            <a:gsLst>
              <a:gs pos="0">
                <a:srgbClr val="FFFF99"/>
              </a:gs>
              <a:gs pos="50000">
                <a:srgbClr val="FF9933"/>
              </a:gs>
              <a:gs pos="100000">
                <a:srgbClr val="FFFF99"/>
              </a:gs>
            </a:gsLst>
            <a:lin ang="0" scaled="1"/>
          </a:gradFill>
          <a:ln w="38100" cmpd="dbl" algn="ctr">
            <a:solidFill>
              <a:srgbClr val="FF0000"/>
            </a:solidFill>
            <a:miter lim="800000"/>
            <a:headEnd/>
            <a:tailEnd/>
          </a:ln>
        </p:spPr>
        <p:txBody>
          <a:bodyPr lIns="45720" rIns="45720" anchorCtr="1">
            <a:spAutoFit/>
          </a:bodyPr>
          <a:lstStyle/>
          <a:p>
            <a:pPr algn="ctr"/>
            <a:r>
              <a:rPr lang="de-DE">
                <a:latin typeface="Calibri" pitchFamily="34" charset="0"/>
              </a:rPr>
              <a:t>Tunnelofen</a:t>
            </a:r>
          </a:p>
        </p:txBody>
      </p:sp>
      <p:grpSp>
        <p:nvGrpSpPr>
          <p:cNvPr id="3" name="Group 12"/>
          <p:cNvGrpSpPr>
            <a:grpSpLocks/>
          </p:cNvGrpSpPr>
          <p:nvPr/>
        </p:nvGrpSpPr>
        <p:grpSpPr bwMode="auto">
          <a:xfrm>
            <a:off x="7248525" y="2216150"/>
            <a:ext cx="1577975" cy="241300"/>
            <a:chOff x="3347" y="754"/>
            <a:chExt cx="910" cy="155"/>
          </a:xfrm>
        </p:grpSpPr>
        <p:sp>
          <p:nvSpPr>
            <p:cNvPr id="90236" name="Rectangle 13">
              <a:hlinkClick r:id="rId5" action="ppaction://hlinksldjump"/>
            </p:cNvPr>
            <p:cNvSpPr>
              <a:spLocks noChangeArrowheads="1"/>
            </p:cNvSpPr>
            <p:nvPr/>
          </p:nvSpPr>
          <p:spPr bwMode="auto">
            <a:xfrm>
              <a:off x="3347" y="754"/>
              <a:ext cx="910" cy="155"/>
            </a:xfrm>
            <a:prstGeom prst="rect">
              <a:avLst/>
            </a:prstGeom>
            <a:solidFill>
              <a:srgbClr val="CCFFCC"/>
            </a:solidFill>
            <a:ln w="9525">
              <a:solidFill>
                <a:srgbClr val="008000"/>
              </a:solidFill>
              <a:miter lim="800000"/>
              <a:headEnd/>
              <a:tailEnd/>
            </a:ln>
          </p:spPr>
          <p:txBody>
            <a:bodyPr lIns="45720" rIns="45720" anchor="ctr"/>
            <a:lstStyle/>
            <a:p>
              <a:pPr marL="342900" indent="-342900" eaLnBrk="0" hangingPunct="0">
                <a:lnSpc>
                  <a:spcPct val="90000"/>
                </a:lnSpc>
                <a:spcBef>
                  <a:spcPct val="20000"/>
                </a:spcBef>
                <a:buClr>
                  <a:schemeClr val="hlink"/>
                </a:buClr>
                <a:buSzPct val="80000"/>
                <a:buFont typeface="Arial" charset="0"/>
                <a:buNone/>
              </a:pPr>
              <a:r>
                <a:rPr lang="en-US" sz="1100"/>
                <a:t>    Verstromung mit </a:t>
              </a:r>
              <a:r>
                <a:rPr lang="en-US" sz="1100" b="1"/>
                <a:t>OCR</a:t>
              </a:r>
              <a:endParaRPr lang="en-US" sz="1100" b="1">
                <a:latin typeface="Calibri" pitchFamily="34" charset="0"/>
              </a:endParaRPr>
            </a:p>
          </p:txBody>
        </p:sp>
        <p:sp>
          <p:nvSpPr>
            <p:cNvPr id="90237" name="AutoShape 14"/>
            <p:cNvSpPr>
              <a:spLocks noChangeArrowheads="1"/>
            </p:cNvSpPr>
            <p:nvPr/>
          </p:nvSpPr>
          <p:spPr bwMode="auto">
            <a:xfrm rot="5400000">
              <a:off x="3315" y="786"/>
              <a:ext cx="155" cy="91"/>
            </a:xfrm>
            <a:prstGeom prst="triangle">
              <a:avLst>
                <a:gd name="adj" fmla="val 50000"/>
              </a:avLst>
            </a:prstGeom>
            <a:solidFill>
              <a:srgbClr val="00FF00"/>
            </a:solidFill>
            <a:ln w="9525">
              <a:solidFill>
                <a:srgbClr val="003300"/>
              </a:solidFill>
              <a:miter lim="800000"/>
              <a:headEnd/>
              <a:tailEnd/>
            </a:ln>
          </p:spPr>
          <p:txBody>
            <a:bodyPr wrap="none" anchor="ctr"/>
            <a:lstStyle/>
            <a:p>
              <a:endParaRPr lang="de-DE">
                <a:latin typeface="Calibri" pitchFamily="34" charset="0"/>
              </a:endParaRPr>
            </a:p>
          </p:txBody>
        </p:sp>
      </p:grpSp>
      <p:grpSp>
        <p:nvGrpSpPr>
          <p:cNvPr id="4" name="Group 15"/>
          <p:cNvGrpSpPr>
            <a:grpSpLocks/>
          </p:cNvGrpSpPr>
          <p:nvPr/>
        </p:nvGrpSpPr>
        <p:grpSpPr bwMode="auto">
          <a:xfrm>
            <a:off x="2478088" y="3944938"/>
            <a:ext cx="1576387" cy="246062"/>
            <a:chOff x="3347" y="754"/>
            <a:chExt cx="910" cy="155"/>
          </a:xfrm>
        </p:grpSpPr>
        <p:sp>
          <p:nvSpPr>
            <p:cNvPr id="90234" name="Rectangle 16">
              <a:hlinkClick r:id="rId6" action="ppaction://hlinksldjump"/>
            </p:cNvPr>
            <p:cNvSpPr>
              <a:spLocks noChangeArrowheads="1"/>
            </p:cNvSpPr>
            <p:nvPr/>
          </p:nvSpPr>
          <p:spPr bwMode="auto">
            <a:xfrm>
              <a:off x="3347" y="754"/>
              <a:ext cx="910" cy="155"/>
            </a:xfrm>
            <a:prstGeom prst="rect">
              <a:avLst/>
            </a:prstGeom>
            <a:solidFill>
              <a:srgbClr val="CCFFCC"/>
            </a:solidFill>
            <a:ln w="9525">
              <a:solidFill>
                <a:srgbClr val="008000"/>
              </a:solidFill>
              <a:miter lim="800000"/>
              <a:headEnd/>
              <a:tailEnd/>
            </a:ln>
          </p:spPr>
          <p:txBody>
            <a:bodyPr lIns="45720" rIns="45720" anchor="ctr"/>
            <a:lstStyle/>
            <a:p>
              <a:pPr marL="342900" indent="-342900" eaLnBrk="0" hangingPunct="0">
                <a:lnSpc>
                  <a:spcPct val="90000"/>
                </a:lnSpc>
                <a:spcBef>
                  <a:spcPct val="20000"/>
                </a:spcBef>
                <a:buClr>
                  <a:schemeClr val="hlink"/>
                </a:buClr>
                <a:buSzPct val="80000"/>
                <a:buFont typeface="Arial" charset="0"/>
                <a:buNone/>
              </a:pPr>
              <a:r>
                <a:rPr lang="en-US" sz="1100"/>
                <a:t>    AMW - Rueckgewinng.</a:t>
              </a:r>
              <a:endParaRPr lang="en-US" sz="1100" b="1">
                <a:latin typeface="Calibri" pitchFamily="34" charset="0"/>
              </a:endParaRPr>
            </a:p>
          </p:txBody>
        </p:sp>
        <p:sp>
          <p:nvSpPr>
            <p:cNvPr id="90235" name="AutoShape 17"/>
            <p:cNvSpPr>
              <a:spLocks noChangeArrowheads="1"/>
            </p:cNvSpPr>
            <p:nvPr/>
          </p:nvSpPr>
          <p:spPr bwMode="auto">
            <a:xfrm rot="5400000">
              <a:off x="3315" y="786"/>
              <a:ext cx="155" cy="91"/>
            </a:xfrm>
            <a:prstGeom prst="triangle">
              <a:avLst>
                <a:gd name="adj" fmla="val 50000"/>
              </a:avLst>
            </a:prstGeom>
            <a:solidFill>
              <a:srgbClr val="00FF00"/>
            </a:solidFill>
            <a:ln w="9525">
              <a:solidFill>
                <a:srgbClr val="003300"/>
              </a:solidFill>
              <a:miter lim="800000"/>
              <a:headEnd/>
              <a:tailEnd/>
            </a:ln>
          </p:spPr>
          <p:txBody>
            <a:bodyPr wrap="none" anchor="ctr"/>
            <a:lstStyle/>
            <a:p>
              <a:endParaRPr lang="de-DE">
                <a:latin typeface="Calibri" pitchFamily="34" charset="0"/>
              </a:endParaRPr>
            </a:p>
          </p:txBody>
        </p:sp>
      </p:grpSp>
      <p:sp>
        <p:nvSpPr>
          <p:cNvPr id="55314" name="Rectangle 18"/>
          <p:cNvSpPr>
            <a:spLocks noChangeArrowheads="1"/>
          </p:cNvSpPr>
          <p:nvPr/>
        </p:nvSpPr>
        <p:spPr bwMode="auto">
          <a:xfrm>
            <a:off x="5535613" y="2000250"/>
            <a:ext cx="1428750" cy="369888"/>
          </a:xfrm>
          <a:prstGeom prst="rect">
            <a:avLst/>
          </a:prstGeom>
          <a:solidFill>
            <a:srgbClr val="EBFFEB"/>
          </a:solidFill>
          <a:ln w="22225" algn="ctr">
            <a:solidFill>
              <a:srgbClr val="008000"/>
            </a:solidFill>
            <a:miter lim="800000"/>
            <a:headEnd/>
            <a:tailEnd/>
          </a:ln>
        </p:spPr>
        <p:txBody>
          <a:bodyPr lIns="45720" rIns="45720" anchor="ctr">
            <a:spAutoFit/>
          </a:bodyPr>
          <a:lstStyle/>
          <a:p>
            <a:endParaRPr lang="de-DE">
              <a:latin typeface="Calibri" pitchFamily="34" charset="0"/>
            </a:endParaRPr>
          </a:p>
        </p:txBody>
      </p:sp>
      <p:sp>
        <p:nvSpPr>
          <p:cNvPr id="55315" name="AutoShape 19"/>
          <p:cNvSpPr>
            <a:spLocks noChangeArrowheads="1"/>
          </p:cNvSpPr>
          <p:nvPr/>
        </p:nvSpPr>
        <p:spPr bwMode="auto">
          <a:xfrm>
            <a:off x="5635625" y="2144713"/>
            <a:ext cx="365125" cy="1036637"/>
          </a:xfrm>
          <a:prstGeom prst="sun">
            <a:avLst>
              <a:gd name="adj" fmla="val 25000"/>
            </a:avLst>
          </a:prstGeom>
          <a:solidFill>
            <a:srgbClr val="C0C0C0"/>
          </a:solidFill>
          <a:ln w="9525" algn="ctr">
            <a:solidFill>
              <a:srgbClr val="000000"/>
            </a:solidFill>
            <a:miter lim="800000"/>
            <a:headEnd/>
            <a:tailEnd/>
          </a:ln>
        </p:spPr>
        <p:txBody>
          <a:bodyPr lIns="45720" rIns="45720" anchor="ctr">
            <a:spAutoFit/>
          </a:bodyPr>
          <a:lstStyle/>
          <a:p>
            <a:endParaRPr lang="de-DE">
              <a:latin typeface="Calibri" pitchFamily="34" charset="0"/>
            </a:endParaRPr>
          </a:p>
        </p:txBody>
      </p:sp>
      <p:sp>
        <p:nvSpPr>
          <p:cNvPr id="90122" name="Oval 20"/>
          <p:cNvSpPr>
            <a:spLocks noChangeArrowheads="1"/>
          </p:cNvSpPr>
          <p:nvPr/>
        </p:nvSpPr>
        <p:spPr bwMode="auto">
          <a:xfrm>
            <a:off x="5635625" y="2144713"/>
            <a:ext cx="365125" cy="519112"/>
          </a:xfrm>
          <a:prstGeom prst="ellipse">
            <a:avLst/>
          </a:prstGeom>
          <a:noFill/>
          <a:ln w="9525" algn="ctr">
            <a:solidFill>
              <a:srgbClr val="000000"/>
            </a:solidFill>
            <a:round/>
            <a:headEnd/>
            <a:tailEnd/>
          </a:ln>
        </p:spPr>
        <p:txBody>
          <a:bodyPr lIns="45720" rIns="45720" anchor="ctr">
            <a:spAutoFit/>
          </a:bodyPr>
          <a:lstStyle/>
          <a:p>
            <a:endParaRPr lang="de-DE">
              <a:latin typeface="Calibri" pitchFamily="34" charset="0"/>
            </a:endParaRPr>
          </a:p>
        </p:txBody>
      </p:sp>
      <p:sp>
        <p:nvSpPr>
          <p:cNvPr id="90123" name="Oval 21"/>
          <p:cNvSpPr>
            <a:spLocks noChangeArrowheads="1"/>
          </p:cNvSpPr>
          <p:nvPr/>
        </p:nvSpPr>
        <p:spPr bwMode="auto">
          <a:xfrm>
            <a:off x="6300788" y="2144713"/>
            <a:ext cx="365125" cy="519112"/>
          </a:xfrm>
          <a:prstGeom prst="ellipse">
            <a:avLst/>
          </a:prstGeom>
          <a:noFill/>
          <a:ln w="9525" algn="ctr">
            <a:solidFill>
              <a:srgbClr val="000000"/>
            </a:solidFill>
            <a:round/>
            <a:headEnd/>
            <a:tailEnd/>
          </a:ln>
        </p:spPr>
        <p:txBody>
          <a:bodyPr lIns="45720" rIns="45720" anchor="ctr">
            <a:spAutoFit/>
          </a:bodyPr>
          <a:lstStyle/>
          <a:p>
            <a:endParaRPr lang="de-DE">
              <a:latin typeface="Calibri" pitchFamily="34" charset="0"/>
            </a:endParaRPr>
          </a:p>
        </p:txBody>
      </p:sp>
      <p:sp>
        <p:nvSpPr>
          <p:cNvPr id="90124" name="Text Box 22"/>
          <p:cNvSpPr txBox="1">
            <a:spLocks noChangeArrowheads="1"/>
          </p:cNvSpPr>
          <p:nvPr/>
        </p:nvSpPr>
        <p:spPr bwMode="auto">
          <a:xfrm>
            <a:off x="6334125" y="2179638"/>
            <a:ext cx="298450" cy="293687"/>
          </a:xfrm>
          <a:prstGeom prst="rect">
            <a:avLst/>
          </a:prstGeom>
          <a:noFill/>
          <a:ln w="9525" algn="ctr">
            <a:noFill/>
            <a:miter lim="800000"/>
            <a:headEnd/>
            <a:tailEnd/>
          </a:ln>
        </p:spPr>
        <p:txBody>
          <a:bodyPr lIns="9144" tIns="9144" rIns="9144" bIns="9144">
            <a:spAutoFit/>
          </a:bodyPr>
          <a:lstStyle/>
          <a:p>
            <a:r>
              <a:rPr lang="de-DE" sz="1400">
                <a:latin typeface="Calibri" pitchFamily="34" charset="0"/>
              </a:rPr>
              <a:t>G</a:t>
            </a:r>
            <a:r>
              <a:rPr lang="en-US">
                <a:latin typeface="Calibri" pitchFamily="34" charset="0"/>
              </a:rPr>
              <a:t>~</a:t>
            </a:r>
            <a:endParaRPr lang="de-DE">
              <a:latin typeface="Calibri" pitchFamily="34" charset="0"/>
            </a:endParaRPr>
          </a:p>
        </p:txBody>
      </p:sp>
      <p:sp>
        <p:nvSpPr>
          <p:cNvPr id="90125" name="Line 23"/>
          <p:cNvSpPr>
            <a:spLocks noChangeShapeType="1"/>
          </p:cNvSpPr>
          <p:nvPr/>
        </p:nvSpPr>
        <p:spPr bwMode="auto">
          <a:xfrm>
            <a:off x="6000750" y="2324100"/>
            <a:ext cx="298450" cy="0"/>
          </a:xfrm>
          <a:prstGeom prst="line">
            <a:avLst/>
          </a:prstGeom>
          <a:noFill/>
          <a:ln w="38100" cmpd="dbl">
            <a:solidFill>
              <a:srgbClr val="000000"/>
            </a:solidFill>
            <a:round/>
            <a:headEnd/>
            <a:tailEnd/>
          </a:ln>
        </p:spPr>
        <p:txBody>
          <a:bodyPr lIns="45720" rIns="45720" anchorCtr="1">
            <a:spAutoFit/>
          </a:bodyPr>
          <a:lstStyle/>
          <a:p>
            <a:endParaRPr lang="de-DE"/>
          </a:p>
        </p:txBody>
      </p:sp>
      <p:sp>
        <p:nvSpPr>
          <p:cNvPr id="90126" name="Freeform 24"/>
          <p:cNvSpPr>
            <a:spLocks/>
          </p:cNvSpPr>
          <p:nvPr/>
        </p:nvSpPr>
        <p:spPr bwMode="auto">
          <a:xfrm>
            <a:off x="6665913" y="1568450"/>
            <a:ext cx="200025" cy="369888"/>
          </a:xfrm>
          <a:custGeom>
            <a:avLst/>
            <a:gdLst>
              <a:gd name="T0" fmla="*/ 0 w 136"/>
              <a:gd name="T1" fmla="*/ 2147483647 h 181"/>
              <a:gd name="T2" fmla="*/ 2147483647 w 136"/>
              <a:gd name="T3" fmla="*/ 2147483647 h 181"/>
              <a:gd name="T4" fmla="*/ 2147483647 w 136"/>
              <a:gd name="T5" fmla="*/ 0 h 181"/>
              <a:gd name="T6" fmla="*/ 0 60000 65536"/>
              <a:gd name="T7" fmla="*/ 0 60000 65536"/>
              <a:gd name="T8" fmla="*/ 0 60000 65536"/>
              <a:gd name="T9" fmla="*/ 0 w 136"/>
              <a:gd name="T10" fmla="*/ 0 h 181"/>
              <a:gd name="T11" fmla="*/ 136 w 136"/>
              <a:gd name="T12" fmla="*/ 181 h 181"/>
            </a:gdLst>
            <a:ahLst/>
            <a:cxnLst>
              <a:cxn ang="T6">
                <a:pos x="T0" y="T1"/>
              </a:cxn>
              <a:cxn ang="T7">
                <a:pos x="T2" y="T3"/>
              </a:cxn>
              <a:cxn ang="T8">
                <a:pos x="T4" y="T5"/>
              </a:cxn>
            </a:cxnLst>
            <a:rect l="T9" t="T10" r="T11" b="T12"/>
            <a:pathLst>
              <a:path w="136" h="181">
                <a:moveTo>
                  <a:pt x="0" y="181"/>
                </a:moveTo>
                <a:lnTo>
                  <a:pt x="136" y="181"/>
                </a:lnTo>
                <a:lnTo>
                  <a:pt x="136" y="0"/>
                </a:lnTo>
              </a:path>
            </a:pathLst>
          </a:custGeom>
          <a:noFill/>
          <a:ln w="12700">
            <a:solidFill>
              <a:srgbClr val="FF0000"/>
            </a:solidFill>
            <a:round/>
            <a:headEnd/>
            <a:tailEnd type="oval" w="sm" len="sm"/>
          </a:ln>
        </p:spPr>
        <p:txBody>
          <a:bodyPr lIns="45720" rIns="45720" anchorCtr="1">
            <a:spAutoFit/>
          </a:bodyPr>
          <a:lstStyle/>
          <a:p>
            <a:endParaRPr lang="de-DE">
              <a:latin typeface="Calibri" pitchFamily="34" charset="0"/>
            </a:endParaRPr>
          </a:p>
        </p:txBody>
      </p:sp>
      <p:grpSp>
        <p:nvGrpSpPr>
          <p:cNvPr id="90127" name="Group 25"/>
          <p:cNvGrpSpPr>
            <a:grpSpLocks/>
          </p:cNvGrpSpPr>
          <p:nvPr/>
        </p:nvGrpSpPr>
        <p:grpSpPr bwMode="auto">
          <a:xfrm>
            <a:off x="6799263" y="1641475"/>
            <a:ext cx="131762" cy="395288"/>
            <a:chOff x="490" y="1684"/>
            <a:chExt cx="315" cy="567"/>
          </a:xfrm>
        </p:grpSpPr>
        <p:sp>
          <p:nvSpPr>
            <p:cNvPr id="90226" name="Rectangle 26"/>
            <p:cNvSpPr>
              <a:spLocks noChangeArrowheads="1"/>
            </p:cNvSpPr>
            <p:nvPr/>
          </p:nvSpPr>
          <p:spPr bwMode="auto">
            <a:xfrm>
              <a:off x="582" y="1684"/>
              <a:ext cx="133" cy="567"/>
            </a:xfrm>
            <a:prstGeom prst="rect">
              <a:avLst/>
            </a:prstGeom>
            <a:gradFill rotWithShape="0">
              <a:gsLst>
                <a:gs pos="0">
                  <a:srgbClr val="DDDDDD"/>
                </a:gs>
                <a:gs pos="50000">
                  <a:srgbClr val="FFFFFF"/>
                </a:gs>
                <a:gs pos="100000">
                  <a:srgbClr val="DDDDDD"/>
                </a:gs>
              </a:gsLst>
              <a:lin ang="0" scaled="1"/>
            </a:gradFill>
            <a:ln w="6350">
              <a:solidFill>
                <a:srgbClr val="993300"/>
              </a:solidFill>
              <a:miter lim="800000"/>
              <a:headEnd/>
              <a:tailEnd/>
            </a:ln>
          </p:spPr>
          <p:txBody>
            <a:bodyPr/>
            <a:lstStyle/>
            <a:p>
              <a:endParaRPr lang="de-DE">
                <a:latin typeface="Calibri" pitchFamily="34" charset="0"/>
              </a:endParaRPr>
            </a:p>
          </p:txBody>
        </p:sp>
        <p:sp>
          <p:nvSpPr>
            <p:cNvPr id="90227" name="Freeform 27"/>
            <p:cNvSpPr>
              <a:spLocks/>
            </p:cNvSpPr>
            <p:nvPr/>
          </p:nvSpPr>
          <p:spPr bwMode="auto">
            <a:xfrm>
              <a:off x="491" y="1748"/>
              <a:ext cx="314" cy="33"/>
            </a:xfrm>
            <a:custGeom>
              <a:avLst/>
              <a:gdLst>
                <a:gd name="T0" fmla="*/ 0 w 1740"/>
                <a:gd name="T1" fmla="*/ 1 h 168"/>
                <a:gd name="T2" fmla="*/ 3 w 1740"/>
                <a:gd name="T3" fmla="*/ 0 h 168"/>
                <a:gd name="T4" fmla="*/ 7 w 1740"/>
                <a:gd name="T5" fmla="*/ 0 h 168"/>
                <a:gd name="T6" fmla="*/ 10 w 1740"/>
                <a:gd name="T7" fmla="*/ 1 h 168"/>
                <a:gd name="T8" fmla="*/ 0 w 1740"/>
                <a:gd name="T9" fmla="*/ 1 h 168"/>
                <a:gd name="T10" fmla="*/ 0 60000 65536"/>
                <a:gd name="T11" fmla="*/ 0 60000 65536"/>
                <a:gd name="T12" fmla="*/ 0 60000 65536"/>
                <a:gd name="T13" fmla="*/ 0 60000 65536"/>
                <a:gd name="T14" fmla="*/ 0 60000 65536"/>
                <a:gd name="T15" fmla="*/ 0 w 1740"/>
                <a:gd name="T16" fmla="*/ 0 h 168"/>
                <a:gd name="T17" fmla="*/ 1740 w 1740"/>
                <a:gd name="T18" fmla="*/ 168 h 168"/>
              </a:gdLst>
              <a:ahLst/>
              <a:cxnLst>
                <a:cxn ang="T10">
                  <a:pos x="T0" y="T1"/>
                </a:cxn>
                <a:cxn ang="T11">
                  <a:pos x="T2" y="T3"/>
                </a:cxn>
                <a:cxn ang="T12">
                  <a:pos x="T4" y="T5"/>
                </a:cxn>
                <a:cxn ang="T13">
                  <a:pos x="T6" y="T7"/>
                </a:cxn>
                <a:cxn ang="T14">
                  <a:pos x="T8" y="T9"/>
                </a:cxn>
              </a:cxnLst>
              <a:rect l="T15" t="T16" r="T17" b="T18"/>
              <a:pathLst>
                <a:path w="1740" h="168">
                  <a:moveTo>
                    <a:pt x="0" y="168"/>
                  </a:moveTo>
                  <a:lnTo>
                    <a:pt x="510" y="0"/>
                  </a:lnTo>
                  <a:lnTo>
                    <a:pt x="1242" y="0"/>
                  </a:lnTo>
                  <a:lnTo>
                    <a:pt x="1740" y="168"/>
                  </a:lnTo>
                  <a:lnTo>
                    <a:pt x="0" y="168"/>
                  </a:lnTo>
                  <a:close/>
                </a:path>
              </a:pathLst>
            </a:custGeom>
            <a:gradFill rotWithShape="0">
              <a:gsLst>
                <a:gs pos="0">
                  <a:srgbClr val="C0C0C0"/>
                </a:gs>
                <a:gs pos="50000">
                  <a:srgbClr val="FFFFFF"/>
                </a:gs>
                <a:gs pos="100000">
                  <a:srgbClr val="C0C0C0"/>
                </a:gs>
              </a:gsLst>
              <a:lin ang="0" scaled="1"/>
            </a:gradFill>
            <a:ln w="6350">
              <a:solidFill>
                <a:srgbClr val="993300"/>
              </a:solidFill>
              <a:round/>
              <a:headEnd/>
              <a:tailEnd/>
            </a:ln>
          </p:spPr>
          <p:txBody>
            <a:bodyPr/>
            <a:lstStyle/>
            <a:p>
              <a:endParaRPr lang="de-DE">
                <a:latin typeface="Calibri" pitchFamily="34" charset="0"/>
              </a:endParaRPr>
            </a:p>
          </p:txBody>
        </p:sp>
        <p:sp>
          <p:nvSpPr>
            <p:cNvPr id="90228" name="Freeform 28"/>
            <p:cNvSpPr>
              <a:spLocks/>
            </p:cNvSpPr>
            <p:nvPr/>
          </p:nvSpPr>
          <p:spPr bwMode="auto">
            <a:xfrm>
              <a:off x="491" y="1816"/>
              <a:ext cx="314" cy="33"/>
            </a:xfrm>
            <a:custGeom>
              <a:avLst/>
              <a:gdLst>
                <a:gd name="T0" fmla="*/ 0 w 1740"/>
                <a:gd name="T1" fmla="*/ 1 h 168"/>
                <a:gd name="T2" fmla="*/ 3 w 1740"/>
                <a:gd name="T3" fmla="*/ 0 h 168"/>
                <a:gd name="T4" fmla="*/ 7 w 1740"/>
                <a:gd name="T5" fmla="*/ 0 h 168"/>
                <a:gd name="T6" fmla="*/ 10 w 1740"/>
                <a:gd name="T7" fmla="*/ 1 h 168"/>
                <a:gd name="T8" fmla="*/ 0 w 1740"/>
                <a:gd name="T9" fmla="*/ 1 h 168"/>
                <a:gd name="T10" fmla="*/ 0 60000 65536"/>
                <a:gd name="T11" fmla="*/ 0 60000 65536"/>
                <a:gd name="T12" fmla="*/ 0 60000 65536"/>
                <a:gd name="T13" fmla="*/ 0 60000 65536"/>
                <a:gd name="T14" fmla="*/ 0 60000 65536"/>
                <a:gd name="T15" fmla="*/ 0 w 1740"/>
                <a:gd name="T16" fmla="*/ 0 h 168"/>
                <a:gd name="T17" fmla="*/ 1740 w 1740"/>
                <a:gd name="T18" fmla="*/ 168 h 168"/>
              </a:gdLst>
              <a:ahLst/>
              <a:cxnLst>
                <a:cxn ang="T10">
                  <a:pos x="T0" y="T1"/>
                </a:cxn>
                <a:cxn ang="T11">
                  <a:pos x="T2" y="T3"/>
                </a:cxn>
                <a:cxn ang="T12">
                  <a:pos x="T4" y="T5"/>
                </a:cxn>
                <a:cxn ang="T13">
                  <a:pos x="T6" y="T7"/>
                </a:cxn>
                <a:cxn ang="T14">
                  <a:pos x="T8" y="T9"/>
                </a:cxn>
              </a:cxnLst>
              <a:rect l="T15" t="T16" r="T17" b="T18"/>
              <a:pathLst>
                <a:path w="1740" h="168">
                  <a:moveTo>
                    <a:pt x="0" y="168"/>
                  </a:moveTo>
                  <a:lnTo>
                    <a:pt x="510" y="0"/>
                  </a:lnTo>
                  <a:lnTo>
                    <a:pt x="1242" y="0"/>
                  </a:lnTo>
                  <a:lnTo>
                    <a:pt x="1740" y="168"/>
                  </a:lnTo>
                  <a:lnTo>
                    <a:pt x="0" y="168"/>
                  </a:lnTo>
                  <a:close/>
                </a:path>
              </a:pathLst>
            </a:custGeom>
            <a:gradFill rotWithShape="0">
              <a:gsLst>
                <a:gs pos="0">
                  <a:srgbClr val="C0C0C0"/>
                </a:gs>
                <a:gs pos="50000">
                  <a:srgbClr val="FFFFFF"/>
                </a:gs>
                <a:gs pos="100000">
                  <a:srgbClr val="C0C0C0"/>
                </a:gs>
              </a:gsLst>
              <a:lin ang="0" scaled="1"/>
            </a:gradFill>
            <a:ln w="6350">
              <a:solidFill>
                <a:srgbClr val="993300"/>
              </a:solidFill>
              <a:round/>
              <a:headEnd/>
              <a:tailEnd/>
            </a:ln>
          </p:spPr>
          <p:txBody>
            <a:bodyPr/>
            <a:lstStyle/>
            <a:p>
              <a:endParaRPr lang="de-DE">
                <a:latin typeface="Calibri" pitchFamily="34" charset="0"/>
              </a:endParaRPr>
            </a:p>
          </p:txBody>
        </p:sp>
        <p:sp>
          <p:nvSpPr>
            <p:cNvPr id="90229" name="Freeform 29"/>
            <p:cNvSpPr>
              <a:spLocks/>
            </p:cNvSpPr>
            <p:nvPr/>
          </p:nvSpPr>
          <p:spPr bwMode="auto">
            <a:xfrm>
              <a:off x="490" y="1882"/>
              <a:ext cx="314" cy="34"/>
            </a:xfrm>
            <a:custGeom>
              <a:avLst/>
              <a:gdLst>
                <a:gd name="T0" fmla="*/ 0 w 1740"/>
                <a:gd name="T1" fmla="*/ 1 h 168"/>
                <a:gd name="T2" fmla="*/ 3 w 1740"/>
                <a:gd name="T3" fmla="*/ 0 h 168"/>
                <a:gd name="T4" fmla="*/ 7 w 1740"/>
                <a:gd name="T5" fmla="*/ 0 h 168"/>
                <a:gd name="T6" fmla="*/ 10 w 1740"/>
                <a:gd name="T7" fmla="*/ 1 h 168"/>
                <a:gd name="T8" fmla="*/ 0 w 1740"/>
                <a:gd name="T9" fmla="*/ 1 h 168"/>
                <a:gd name="T10" fmla="*/ 0 60000 65536"/>
                <a:gd name="T11" fmla="*/ 0 60000 65536"/>
                <a:gd name="T12" fmla="*/ 0 60000 65536"/>
                <a:gd name="T13" fmla="*/ 0 60000 65536"/>
                <a:gd name="T14" fmla="*/ 0 60000 65536"/>
                <a:gd name="T15" fmla="*/ 0 w 1740"/>
                <a:gd name="T16" fmla="*/ 0 h 168"/>
                <a:gd name="T17" fmla="*/ 1740 w 1740"/>
                <a:gd name="T18" fmla="*/ 168 h 168"/>
              </a:gdLst>
              <a:ahLst/>
              <a:cxnLst>
                <a:cxn ang="T10">
                  <a:pos x="T0" y="T1"/>
                </a:cxn>
                <a:cxn ang="T11">
                  <a:pos x="T2" y="T3"/>
                </a:cxn>
                <a:cxn ang="T12">
                  <a:pos x="T4" y="T5"/>
                </a:cxn>
                <a:cxn ang="T13">
                  <a:pos x="T6" y="T7"/>
                </a:cxn>
                <a:cxn ang="T14">
                  <a:pos x="T8" y="T9"/>
                </a:cxn>
              </a:cxnLst>
              <a:rect l="T15" t="T16" r="T17" b="T18"/>
              <a:pathLst>
                <a:path w="1740" h="168">
                  <a:moveTo>
                    <a:pt x="0" y="168"/>
                  </a:moveTo>
                  <a:lnTo>
                    <a:pt x="510" y="0"/>
                  </a:lnTo>
                  <a:lnTo>
                    <a:pt x="1242" y="0"/>
                  </a:lnTo>
                  <a:lnTo>
                    <a:pt x="1740" y="168"/>
                  </a:lnTo>
                  <a:lnTo>
                    <a:pt x="0" y="168"/>
                  </a:lnTo>
                  <a:close/>
                </a:path>
              </a:pathLst>
            </a:custGeom>
            <a:gradFill rotWithShape="0">
              <a:gsLst>
                <a:gs pos="0">
                  <a:srgbClr val="C0C0C0"/>
                </a:gs>
                <a:gs pos="50000">
                  <a:srgbClr val="FFFFFF"/>
                </a:gs>
                <a:gs pos="100000">
                  <a:srgbClr val="C0C0C0"/>
                </a:gs>
              </a:gsLst>
              <a:lin ang="0" scaled="1"/>
            </a:gradFill>
            <a:ln w="6350">
              <a:solidFill>
                <a:srgbClr val="993300"/>
              </a:solidFill>
              <a:round/>
              <a:headEnd/>
              <a:tailEnd/>
            </a:ln>
          </p:spPr>
          <p:txBody>
            <a:bodyPr/>
            <a:lstStyle/>
            <a:p>
              <a:endParaRPr lang="de-DE">
                <a:latin typeface="Calibri" pitchFamily="34" charset="0"/>
              </a:endParaRPr>
            </a:p>
          </p:txBody>
        </p:sp>
        <p:sp>
          <p:nvSpPr>
            <p:cNvPr id="90230" name="Freeform 30"/>
            <p:cNvSpPr>
              <a:spLocks/>
            </p:cNvSpPr>
            <p:nvPr/>
          </p:nvSpPr>
          <p:spPr bwMode="auto">
            <a:xfrm>
              <a:off x="490" y="1950"/>
              <a:ext cx="314" cy="34"/>
            </a:xfrm>
            <a:custGeom>
              <a:avLst/>
              <a:gdLst>
                <a:gd name="T0" fmla="*/ 0 w 1740"/>
                <a:gd name="T1" fmla="*/ 1 h 168"/>
                <a:gd name="T2" fmla="*/ 3 w 1740"/>
                <a:gd name="T3" fmla="*/ 0 h 168"/>
                <a:gd name="T4" fmla="*/ 7 w 1740"/>
                <a:gd name="T5" fmla="*/ 0 h 168"/>
                <a:gd name="T6" fmla="*/ 10 w 1740"/>
                <a:gd name="T7" fmla="*/ 1 h 168"/>
                <a:gd name="T8" fmla="*/ 0 w 1740"/>
                <a:gd name="T9" fmla="*/ 1 h 168"/>
                <a:gd name="T10" fmla="*/ 0 60000 65536"/>
                <a:gd name="T11" fmla="*/ 0 60000 65536"/>
                <a:gd name="T12" fmla="*/ 0 60000 65536"/>
                <a:gd name="T13" fmla="*/ 0 60000 65536"/>
                <a:gd name="T14" fmla="*/ 0 60000 65536"/>
                <a:gd name="T15" fmla="*/ 0 w 1740"/>
                <a:gd name="T16" fmla="*/ 0 h 168"/>
                <a:gd name="T17" fmla="*/ 1740 w 1740"/>
                <a:gd name="T18" fmla="*/ 168 h 168"/>
              </a:gdLst>
              <a:ahLst/>
              <a:cxnLst>
                <a:cxn ang="T10">
                  <a:pos x="T0" y="T1"/>
                </a:cxn>
                <a:cxn ang="T11">
                  <a:pos x="T2" y="T3"/>
                </a:cxn>
                <a:cxn ang="T12">
                  <a:pos x="T4" y="T5"/>
                </a:cxn>
                <a:cxn ang="T13">
                  <a:pos x="T6" y="T7"/>
                </a:cxn>
                <a:cxn ang="T14">
                  <a:pos x="T8" y="T9"/>
                </a:cxn>
              </a:cxnLst>
              <a:rect l="T15" t="T16" r="T17" b="T18"/>
              <a:pathLst>
                <a:path w="1740" h="168">
                  <a:moveTo>
                    <a:pt x="0" y="168"/>
                  </a:moveTo>
                  <a:lnTo>
                    <a:pt x="510" y="0"/>
                  </a:lnTo>
                  <a:lnTo>
                    <a:pt x="1242" y="0"/>
                  </a:lnTo>
                  <a:lnTo>
                    <a:pt x="1740" y="168"/>
                  </a:lnTo>
                  <a:lnTo>
                    <a:pt x="0" y="168"/>
                  </a:lnTo>
                  <a:close/>
                </a:path>
              </a:pathLst>
            </a:custGeom>
            <a:gradFill rotWithShape="0">
              <a:gsLst>
                <a:gs pos="0">
                  <a:srgbClr val="C0C0C0"/>
                </a:gs>
                <a:gs pos="50000">
                  <a:srgbClr val="FFFFFF"/>
                </a:gs>
                <a:gs pos="100000">
                  <a:srgbClr val="C0C0C0"/>
                </a:gs>
              </a:gsLst>
              <a:lin ang="0" scaled="1"/>
            </a:gradFill>
            <a:ln w="6350">
              <a:solidFill>
                <a:srgbClr val="993300"/>
              </a:solidFill>
              <a:round/>
              <a:headEnd/>
              <a:tailEnd/>
            </a:ln>
          </p:spPr>
          <p:txBody>
            <a:bodyPr/>
            <a:lstStyle/>
            <a:p>
              <a:endParaRPr lang="de-DE">
                <a:latin typeface="Calibri" pitchFamily="34" charset="0"/>
              </a:endParaRPr>
            </a:p>
          </p:txBody>
        </p:sp>
        <p:sp>
          <p:nvSpPr>
            <p:cNvPr id="90231" name="Freeform 31"/>
            <p:cNvSpPr>
              <a:spLocks/>
            </p:cNvSpPr>
            <p:nvPr/>
          </p:nvSpPr>
          <p:spPr bwMode="auto">
            <a:xfrm>
              <a:off x="491" y="2018"/>
              <a:ext cx="314" cy="34"/>
            </a:xfrm>
            <a:custGeom>
              <a:avLst/>
              <a:gdLst>
                <a:gd name="T0" fmla="*/ 0 w 1740"/>
                <a:gd name="T1" fmla="*/ 1 h 168"/>
                <a:gd name="T2" fmla="*/ 3 w 1740"/>
                <a:gd name="T3" fmla="*/ 0 h 168"/>
                <a:gd name="T4" fmla="*/ 7 w 1740"/>
                <a:gd name="T5" fmla="*/ 0 h 168"/>
                <a:gd name="T6" fmla="*/ 10 w 1740"/>
                <a:gd name="T7" fmla="*/ 1 h 168"/>
                <a:gd name="T8" fmla="*/ 0 w 1740"/>
                <a:gd name="T9" fmla="*/ 1 h 168"/>
                <a:gd name="T10" fmla="*/ 0 60000 65536"/>
                <a:gd name="T11" fmla="*/ 0 60000 65536"/>
                <a:gd name="T12" fmla="*/ 0 60000 65536"/>
                <a:gd name="T13" fmla="*/ 0 60000 65536"/>
                <a:gd name="T14" fmla="*/ 0 60000 65536"/>
                <a:gd name="T15" fmla="*/ 0 w 1740"/>
                <a:gd name="T16" fmla="*/ 0 h 168"/>
                <a:gd name="T17" fmla="*/ 1740 w 1740"/>
                <a:gd name="T18" fmla="*/ 168 h 168"/>
              </a:gdLst>
              <a:ahLst/>
              <a:cxnLst>
                <a:cxn ang="T10">
                  <a:pos x="T0" y="T1"/>
                </a:cxn>
                <a:cxn ang="T11">
                  <a:pos x="T2" y="T3"/>
                </a:cxn>
                <a:cxn ang="T12">
                  <a:pos x="T4" y="T5"/>
                </a:cxn>
                <a:cxn ang="T13">
                  <a:pos x="T6" y="T7"/>
                </a:cxn>
                <a:cxn ang="T14">
                  <a:pos x="T8" y="T9"/>
                </a:cxn>
              </a:cxnLst>
              <a:rect l="T15" t="T16" r="T17" b="T18"/>
              <a:pathLst>
                <a:path w="1740" h="168">
                  <a:moveTo>
                    <a:pt x="0" y="168"/>
                  </a:moveTo>
                  <a:lnTo>
                    <a:pt x="510" y="0"/>
                  </a:lnTo>
                  <a:lnTo>
                    <a:pt x="1242" y="0"/>
                  </a:lnTo>
                  <a:lnTo>
                    <a:pt x="1740" y="168"/>
                  </a:lnTo>
                  <a:lnTo>
                    <a:pt x="0" y="168"/>
                  </a:lnTo>
                  <a:close/>
                </a:path>
              </a:pathLst>
            </a:custGeom>
            <a:gradFill rotWithShape="0">
              <a:gsLst>
                <a:gs pos="0">
                  <a:srgbClr val="C0C0C0"/>
                </a:gs>
                <a:gs pos="50000">
                  <a:srgbClr val="FFFFFF"/>
                </a:gs>
                <a:gs pos="100000">
                  <a:srgbClr val="C0C0C0"/>
                </a:gs>
              </a:gsLst>
              <a:lin ang="0" scaled="1"/>
            </a:gradFill>
            <a:ln w="6350">
              <a:solidFill>
                <a:srgbClr val="993300"/>
              </a:solidFill>
              <a:round/>
              <a:headEnd/>
              <a:tailEnd/>
            </a:ln>
          </p:spPr>
          <p:txBody>
            <a:bodyPr/>
            <a:lstStyle/>
            <a:p>
              <a:endParaRPr lang="de-DE">
                <a:latin typeface="Calibri" pitchFamily="34" charset="0"/>
              </a:endParaRPr>
            </a:p>
          </p:txBody>
        </p:sp>
        <p:sp>
          <p:nvSpPr>
            <p:cNvPr id="90232" name="Freeform 32"/>
            <p:cNvSpPr>
              <a:spLocks/>
            </p:cNvSpPr>
            <p:nvPr/>
          </p:nvSpPr>
          <p:spPr bwMode="auto">
            <a:xfrm>
              <a:off x="491" y="2086"/>
              <a:ext cx="314" cy="34"/>
            </a:xfrm>
            <a:custGeom>
              <a:avLst/>
              <a:gdLst>
                <a:gd name="T0" fmla="*/ 0 w 1740"/>
                <a:gd name="T1" fmla="*/ 1 h 168"/>
                <a:gd name="T2" fmla="*/ 3 w 1740"/>
                <a:gd name="T3" fmla="*/ 0 h 168"/>
                <a:gd name="T4" fmla="*/ 7 w 1740"/>
                <a:gd name="T5" fmla="*/ 0 h 168"/>
                <a:gd name="T6" fmla="*/ 10 w 1740"/>
                <a:gd name="T7" fmla="*/ 1 h 168"/>
                <a:gd name="T8" fmla="*/ 0 w 1740"/>
                <a:gd name="T9" fmla="*/ 1 h 168"/>
                <a:gd name="T10" fmla="*/ 0 60000 65536"/>
                <a:gd name="T11" fmla="*/ 0 60000 65536"/>
                <a:gd name="T12" fmla="*/ 0 60000 65536"/>
                <a:gd name="T13" fmla="*/ 0 60000 65536"/>
                <a:gd name="T14" fmla="*/ 0 60000 65536"/>
                <a:gd name="T15" fmla="*/ 0 w 1740"/>
                <a:gd name="T16" fmla="*/ 0 h 168"/>
                <a:gd name="T17" fmla="*/ 1740 w 1740"/>
                <a:gd name="T18" fmla="*/ 168 h 168"/>
              </a:gdLst>
              <a:ahLst/>
              <a:cxnLst>
                <a:cxn ang="T10">
                  <a:pos x="T0" y="T1"/>
                </a:cxn>
                <a:cxn ang="T11">
                  <a:pos x="T2" y="T3"/>
                </a:cxn>
                <a:cxn ang="T12">
                  <a:pos x="T4" y="T5"/>
                </a:cxn>
                <a:cxn ang="T13">
                  <a:pos x="T6" y="T7"/>
                </a:cxn>
                <a:cxn ang="T14">
                  <a:pos x="T8" y="T9"/>
                </a:cxn>
              </a:cxnLst>
              <a:rect l="T15" t="T16" r="T17" b="T18"/>
              <a:pathLst>
                <a:path w="1740" h="168">
                  <a:moveTo>
                    <a:pt x="0" y="168"/>
                  </a:moveTo>
                  <a:lnTo>
                    <a:pt x="510" y="0"/>
                  </a:lnTo>
                  <a:lnTo>
                    <a:pt x="1242" y="0"/>
                  </a:lnTo>
                  <a:lnTo>
                    <a:pt x="1740" y="168"/>
                  </a:lnTo>
                  <a:lnTo>
                    <a:pt x="0" y="168"/>
                  </a:lnTo>
                  <a:close/>
                </a:path>
              </a:pathLst>
            </a:custGeom>
            <a:gradFill rotWithShape="0">
              <a:gsLst>
                <a:gs pos="0">
                  <a:srgbClr val="C0C0C0"/>
                </a:gs>
                <a:gs pos="50000">
                  <a:srgbClr val="FFFFFF"/>
                </a:gs>
                <a:gs pos="100000">
                  <a:srgbClr val="C0C0C0"/>
                </a:gs>
              </a:gsLst>
              <a:lin ang="0" scaled="1"/>
            </a:gradFill>
            <a:ln w="6350">
              <a:solidFill>
                <a:srgbClr val="993300"/>
              </a:solidFill>
              <a:round/>
              <a:headEnd/>
              <a:tailEnd/>
            </a:ln>
          </p:spPr>
          <p:txBody>
            <a:bodyPr/>
            <a:lstStyle/>
            <a:p>
              <a:endParaRPr lang="de-DE">
                <a:latin typeface="Calibri" pitchFamily="34" charset="0"/>
              </a:endParaRPr>
            </a:p>
          </p:txBody>
        </p:sp>
        <p:sp>
          <p:nvSpPr>
            <p:cNvPr id="90233" name="Freeform 33"/>
            <p:cNvSpPr>
              <a:spLocks/>
            </p:cNvSpPr>
            <p:nvPr/>
          </p:nvSpPr>
          <p:spPr bwMode="auto">
            <a:xfrm>
              <a:off x="490" y="2153"/>
              <a:ext cx="314" cy="33"/>
            </a:xfrm>
            <a:custGeom>
              <a:avLst/>
              <a:gdLst>
                <a:gd name="T0" fmla="*/ 0 w 1740"/>
                <a:gd name="T1" fmla="*/ 1 h 168"/>
                <a:gd name="T2" fmla="*/ 3 w 1740"/>
                <a:gd name="T3" fmla="*/ 0 h 168"/>
                <a:gd name="T4" fmla="*/ 7 w 1740"/>
                <a:gd name="T5" fmla="*/ 0 h 168"/>
                <a:gd name="T6" fmla="*/ 10 w 1740"/>
                <a:gd name="T7" fmla="*/ 1 h 168"/>
                <a:gd name="T8" fmla="*/ 0 w 1740"/>
                <a:gd name="T9" fmla="*/ 1 h 168"/>
                <a:gd name="T10" fmla="*/ 0 60000 65536"/>
                <a:gd name="T11" fmla="*/ 0 60000 65536"/>
                <a:gd name="T12" fmla="*/ 0 60000 65536"/>
                <a:gd name="T13" fmla="*/ 0 60000 65536"/>
                <a:gd name="T14" fmla="*/ 0 60000 65536"/>
                <a:gd name="T15" fmla="*/ 0 w 1740"/>
                <a:gd name="T16" fmla="*/ 0 h 168"/>
                <a:gd name="T17" fmla="*/ 1740 w 1740"/>
                <a:gd name="T18" fmla="*/ 168 h 168"/>
              </a:gdLst>
              <a:ahLst/>
              <a:cxnLst>
                <a:cxn ang="T10">
                  <a:pos x="T0" y="T1"/>
                </a:cxn>
                <a:cxn ang="T11">
                  <a:pos x="T2" y="T3"/>
                </a:cxn>
                <a:cxn ang="T12">
                  <a:pos x="T4" y="T5"/>
                </a:cxn>
                <a:cxn ang="T13">
                  <a:pos x="T6" y="T7"/>
                </a:cxn>
                <a:cxn ang="T14">
                  <a:pos x="T8" y="T9"/>
                </a:cxn>
              </a:cxnLst>
              <a:rect l="T15" t="T16" r="T17" b="T18"/>
              <a:pathLst>
                <a:path w="1740" h="168">
                  <a:moveTo>
                    <a:pt x="0" y="168"/>
                  </a:moveTo>
                  <a:lnTo>
                    <a:pt x="510" y="0"/>
                  </a:lnTo>
                  <a:lnTo>
                    <a:pt x="1242" y="0"/>
                  </a:lnTo>
                  <a:lnTo>
                    <a:pt x="1740" y="168"/>
                  </a:lnTo>
                  <a:lnTo>
                    <a:pt x="0" y="168"/>
                  </a:lnTo>
                  <a:close/>
                </a:path>
              </a:pathLst>
            </a:custGeom>
            <a:gradFill rotWithShape="0">
              <a:gsLst>
                <a:gs pos="0">
                  <a:srgbClr val="C0C0C0"/>
                </a:gs>
                <a:gs pos="50000">
                  <a:srgbClr val="FFFFFF"/>
                </a:gs>
                <a:gs pos="100000">
                  <a:srgbClr val="C0C0C0"/>
                </a:gs>
              </a:gsLst>
              <a:lin ang="0" scaled="1"/>
            </a:gradFill>
            <a:ln w="6350">
              <a:solidFill>
                <a:srgbClr val="993300"/>
              </a:solidFill>
              <a:round/>
              <a:headEnd/>
              <a:tailEnd/>
            </a:ln>
          </p:spPr>
          <p:txBody>
            <a:bodyPr/>
            <a:lstStyle/>
            <a:p>
              <a:endParaRPr lang="de-DE">
                <a:latin typeface="Calibri" pitchFamily="34" charset="0"/>
              </a:endParaRPr>
            </a:p>
          </p:txBody>
        </p:sp>
      </p:grpSp>
      <p:grpSp>
        <p:nvGrpSpPr>
          <p:cNvPr id="6" name="Group 34"/>
          <p:cNvGrpSpPr>
            <a:grpSpLocks/>
          </p:cNvGrpSpPr>
          <p:nvPr/>
        </p:nvGrpSpPr>
        <p:grpSpPr bwMode="auto">
          <a:xfrm>
            <a:off x="6831013" y="1208088"/>
            <a:ext cx="101600" cy="288925"/>
            <a:chOff x="1986" y="1842"/>
            <a:chExt cx="23" cy="137"/>
          </a:xfrm>
        </p:grpSpPr>
        <p:sp>
          <p:nvSpPr>
            <p:cNvPr id="90223" name="Line 35"/>
            <p:cNvSpPr>
              <a:spLocks noChangeShapeType="1"/>
            </p:cNvSpPr>
            <p:nvPr/>
          </p:nvSpPr>
          <p:spPr bwMode="auto">
            <a:xfrm flipH="1">
              <a:off x="1986" y="1842"/>
              <a:ext cx="15" cy="61"/>
            </a:xfrm>
            <a:prstGeom prst="line">
              <a:avLst/>
            </a:prstGeom>
            <a:noFill/>
            <a:ln w="19050">
              <a:solidFill>
                <a:srgbClr val="00CCFF"/>
              </a:solidFill>
              <a:round/>
              <a:headEnd/>
              <a:tailEnd/>
            </a:ln>
          </p:spPr>
          <p:txBody>
            <a:bodyPr lIns="45720" rIns="45720" anchorCtr="1">
              <a:spAutoFit/>
            </a:bodyPr>
            <a:lstStyle/>
            <a:p>
              <a:endParaRPr lang="de-DE"/>
            </a:p>
          </p:txBody>
        </p:sp>
        <p:sp>
          <p:nvSpPr>
            <p:cNvPr id="90224" name="Line 36"/>
            <p:cNvSpPr>
              <a:spLocks noChangeShapeType="1"/>
            </p:cNvSpPr>
            <p:nvPr/>
          </p:nvSpPr>
          <p:spPr bwMode="auto">
            <a:xfrm flipH="1">
              <a:off x="1986" y="1903"/>
              <a:ext cx="23" cy="76"/>
            </a:xfrm>
            <a:prstGeom prst="line">
              <a:avLst/>
            </a:prstGeom>
            <a:noFill/>
            <a:ln w="19050">
              <a:solidFill>
                <a:srgbClr val="00CCFF"/>
              </a:solidFill>
              <a:round/>
              <a:headEnd/>
              <a:tailEnd type="arrow" w="sm" len="sm"/>
            </a:ln>
          </p:spPr>
          <p:txBody>
            <a:bodyPr lIns="45720" rIns="45720" anchorCtr="1">
              <a:spAutoFit/>
            </a:bodyPr>
            <a:lstStyle/>
            <a:p>
              <a:endParaRPr lang="de-DE"/>
            </a:p>
          </p:txBody>
        </p:sp>
        <p:sp>
          <p:nvSpPr>
            <p:cNvPr id="90225" name="Line 37"/>
            <p:cNvSpPr>
              <a:spLocks noChangeShapeType="1"/>
            </p:cNvSpPr>
            <p:nvPr/>
          </p:nvSpPr>
          <p:spPr bwMode="auto">
            <a:xfrm>
              <a:off x="1986" y="1903"/>
              <a:ext cx="23" cy="0"/>
            </a:xfrm>
            <a:prstGeom prst="line">
              <a:avLst/>
            </a:prstGeom>
            <a:noFill/>
            <a:ln w="19050">
              <a:solidFill>
                <a:srgbClr val="00CCFF"/>
              </a:solidFill>
              <a:round/>
              <a:headEnd/>
              <a:tailEnd/>
            </a:ln>
          </p:spPr>
          <p:txBody>
            <a:bodyPr lIns="45720" rIns="45720" anchorCtr="1">
              <a:spAutoFit/>
            </a:bodyPr>
            <a:lstStyle/>
            <a:p>
              <a:endParaRPr lang="de-DE"/>
            </a:p>
          </p:txBody>
        </p:sp>
      </p:grpSp>
      <p:sp>
        <p:nvSpPr>
          <p:cNvPr id="55334" name="Text Box 38"/>
          <p:cNvSpPr txBox="1">
            <a:spLocks noChangeArrowheads="1"/>
          </p:cNvSpPr>
          <p:nvPr/>
        </p:nvSpPr>
        <p:spPr bwMode="auto">
          <a:xfrm>
            <a:off x="1114425" y="3224213"/>
            <a:ext cx="1263650" cy="603250"/>
          </a:xfrm>
          <a:prstGeom prst="rect">
            <a:avLst/>
          </a:prstGeom>
          <a:solidFill>
            <a:srgbClr val="CCFFFF"/>
          </a:solidFill>
          <a:ln w="22225" algn="ctr">
            <a:solidFill>
              <a:srgbClr val="008000"/>
            </a:solidFill>
            <a:miter lim="800000"/>
            <a:headEnd/>
            <a:tailEnd/>
          </a:ln>
        </p:spPr>
        <p:txBody>
          <a:bodyPr lIns="45720" rIns="45720">
            <a:spAutoFit/>
          </a:bodyPr>
          <a:lstStyle/>
          <a:p>
            <a:r>
              <a:rPr lang="de-DE" sz="1600">
                <a:latin typeface="Calibri" pitchFamily="34" charset="0"/>
              </a:rPr>
              <a:t>Fortluft -Entfeuchtung</a:t>
            </a:r>
          </a:p>
        </p:txBody>
      </p:sp>
      <p:sp>
        <p:nvSpPr>
          <p:cNvPr id="90130" name="Freeform 39"/>
          <p:cNvSpPr>
            <a:spLocks/>
          </p:cNvSpPr>
          <p:nvPr/>
        </p:nvSpPr>
        <p:spPr bwMode="auto">
          <a:xfrm>
            <a:off x="884238" y="1641475"/>
            <a:ext cx="2890837" cy="369888"/>
          </a:xfrm>
          <a:custGeom>
            <a:avLst/>
            <a:gdLst>
              <a:gd name="T0" fmla="*/ 0 w 1973"/>
              <a:gd name="T1" fmla="*/ 2147483647 h 272"/>
              <a:gd name="T2" fmla="*/ 0 w 1973"/>
              <a:gd name="T3" fmla="*/ 0 h 272"/>
              <a:gd name="T4" fmla="*/ 2147483647 w 1973"/>
              <a:gd name="T5" fmla="*/ 0 h 272"/>
              <a:gd name="T6" fmla="*/ 2147483647 w 1973"/>
              <a:gd name="T7" fmla="*/ 2147483647 h 272"/>
              <a:gd name="T8" fmla="*/ 0 60000 65536"/>
              <a:gd name="T9" fmla="*/ 0 60000 65536"/>
              <a:gd name="T10" fmla="*/ 0 60000 65536"/>
              <a:gd name="T11" fmla="*/ 0 60000 65536"/>
              <a:gd name="T12" fmla="*/ 0 w 1973"/>
              <a:gd name="T13" fmla="*/ 0 h 272"/>
              <a:gd name="T14" fmla="*/ 1973 w 1973"/>
              <a:gd name="T15" fmla="*/ 272 h 272"/>
            </a:gdLst>
            <a:ahLst/>
            <a:cxnLst>
              <a:cxn ang="T8">
                <a:pos x="T0" y="T1"/>
              </a:cxn>
              <a:cxn ang="T9">
                <a:pos x="T2" y="T3"/>
              </a:cxn>
              <a:cxn ang="T10">
                <a:pos x="T4" y="T5"/>
              </a:cxn>
              <a:cxn ang="T11">
                <a:pos x="T6" y="T7"/>
              </a:cxn>
            </a:cxnLst>
            <a:rect l="T12" t="T13" r="T14" b="T15"/>
            <a:pathLst>
              <a:path w="1973" h="272">
                <a:moveTo>
                  <a:pt x="0" y="272"/>
                </a:moveTo>
                <a:lnTo>
                  <a:pt x="0" y="0"/>
                </a:lnTo>
                <a:lnTo>
                  <a:pt x="1973" y="0"/>
                </a:lnTo>
                <a:lnTo>
                  <a:pt x="1973" y="272"/>
                </a:lnTo>
              </a:path>
            </a:pathLst>
          </a:custGeom>
          <a:noFill/>
          <a:ln w="31750">
            <a:solidFill>
              <a:srgbClr val="EAEAEA"/>
            </a:solidFill>
            <a:round/>
            <a:headEnd/>
            <a:tailEnd type="triangle" w="lg" len="lg"/>
          </a:ln>
        </p:spPr>
        <p:txBody>
          <a:bodyPr lIns="45720" rIns="45720" anchorCtr="1">
            <a:spAutoFit/>
          </a:bodyPr>
          <a:lstStyle/>
          <a:p>
            <a:endParaRPr lang="de-DE">
              <a:latin typeface="Calibri" pitchFamily="34" charset="0"/>
            </a:endParaRPr>
          </a:p>
        </p:txBody>
      </p:sp>
      <p:sp>
        <p:nvSpPr>
          <p:cNvPr id="90131" name="Freeform 40"/>
          <p:cNvSpPr>
            <a:spLocks/>
          </p:cNvSpPr>
          <p:nvPr/>
        </p:nvSpPr>
        <p:spPr bwMode="auto">
          <a:xfrm>
            <a:off x="884238" y="1641475"/>
            <a:ext cx="4783137" cy="369888"/>
          </a:xfrm>
          <a:custGeom>
            <a:avLst/>
            <a:gdLst>
              <a:gd name="T0" fmla="*/ 0 w 3356"/>
              <a:gd name="T1" fmla="*/ 2147483647 h 272"/>
              <a:gd name="T2" fmla="*/ 0 w 3356"/>
              <a:gd name="T3" fmla="*/ 0 h 272"/>
              <a:gd name="T4" fmla="*/ 2147483647 w 3356"/>
              <a:gd name="T5" fmla="*/ 0 h 272"/>
              <a:gd name="T6" fmla="*/ 2147483647 w 3356"/>
              <a:gd name="T7" fmla="*/ 2147483647 h 272"/>
              <a:gd name="T8" fmla="*/ 0 60000 65536"/>
              <a:gd name="T9" fmla="*/ 0 60000 65536"/>
              <a:gd name="T10" fmla="*/ 0 60000 65536"/>
              <a:gd name="T11" fmla="*/ 0 60000 65536"/>
              <a:gd name="T12" fmla="*/ 0 w 3356"/>
              <a:gd name="T13" fmla="*/ 0 h 272"/>
              <a:gd name="T14" fmla="*/ 3356 w 3356"/>
              <a:gd name="T15" fmla="*/ 272 h 272"/>
            </a:gdLst>
            <a:ahLst/>
            <a:cxnLst>
              <a:cxn ang="T8">
                <a:pos x="T0" y="T1"/>
              </a:cxn>
              <a:cxn ang="T9">
                <a:pos x="T2" y="T3"/>
              </a:cxn>
              <a:cxn ang="T10">
                <a:pos x="T4" y="T5"/>
              </a:cxn>
              <a:cxn ang="T11">
                <a:pos x="T6" y="T7"/>
              </a:cxn>
            </a:cxnLst>
            <a:rect l="T12" t="T13" r="T14" b="T15"/>
            <a:pathLst>
              <a:path w="3356" h="272">
                <a:moveTo>
                  <a:pt x="0" y="272"/>
                </a:moveTo>
                <a:lnTo>
                  <a:pt x="0" y="0"/>
                </a:lnTo>
                <a:lnTo>
                  <a:pt x="3356" y="0"/>
                </a:lnTo>
                <a:lnTo>
                  <a:pt x="3356" y="226"/>
                </a:lnTo>
              </a:path>
            </a:pathLst>
          </a:custGeom>
          <a:noFill/>
          <a:ln w="31750">
            <a:solidFill>
              <a:srgbClr val="EAEAEA"/>
            </a:solidFill>
            <a:round/>
            <a:headEnd/>
            <a:tailEnd type="triangle" w="lg" len="lg"/>
          </a:ln>
        </p:spPr>
        <p:txBody>
          <a:bodyPr lIns="45720" rIns="45720" anchorCtr="1">
            <a:spAutoFit/>
          </a:bodyPr>
          <a:lstStyle/>
          <a:p>
            <a:endParaRPr lang="de-DE">
              <a:latin typeface="Calibri" pitchFamily="34" charset="0"/>
            </a:endParaRPr>
          </a:p>
        </p:txBody>
      </p:sp>
      <p:sp>
        <p:nvSpPr>
          <p:cNvPr id="90132" name="Freeform 41"/>
          <p:cNvSpPr>
            <a:spLocks/>
          </p:cNvSpPr>
          <p:nvPr/>
        </p:nvSpPr>
        <p:spPr bwMode="auto">
          <a:xfrm>
            <a:off x="884238" y="1641475"/>
            <a:ext cx="4851400" cy="369888"/>
          </a:xfrm>
          <a:custGeom>
            <a:avLst/>
            <a:gdLst>
              <a:gd name="T0" fmla="*/ 0 w 3311"/>
              <a:gd name="T1" fmla="*/ 2147483647 h 1633"/>
              <a:gd name="T2" fmla="*/ 0 w 3311"/>
              <a:gd name="T3" fmla="*/ 0 h 1633"/>
              <a:gd name="T4" fmla="*/ 2147483647 w 3311"/>
              <a:gd name="T5" fmla="*/ 0 h 1633"/>
              <a:gd name="T6" fmla="*/ 2147483647 w 3311"/>
              <a:gd name="T7" fmla="*/ 2147483647 h 1633"/>
              <a:gd name="T8" fmla="*/ 2147483647 w 3311"/>
              <a:gd name="T9" fmla="*/ 2147483647 h 1633"/>
              <a:gd name="T10" fmla="*/ 0 60000 65536"/>
              <a:gd name="T11" fmla="*/ 0 60000 65536"/>
              <a:gd name="T12" fmla="*/ 0 60000 65536"/>
              <a:gd name="T13" fmla="*/ 0 60000 65536"/>
              <a:gd name="T14" fmla="*/ 0 60000 65536"/>
              <a:gd name="T15" fmla="*/ 0 w 3311"/>
              <a:gd name="T16" fmla="*/ 0 h 1633"/>
              <a:gd name="T17" fmla="*/ 3311 w 3311"/>
              <a:gd name="T18" fmla="*/ 1633 h 1633"/>
            </a:gdLst>
            <a:ahLst/>
            <a:cxnLst>
              <a:cxn ang="T10">
                <a:pos x="T0" y="T1"/>
              </a:cxn>
              <a:cxn ang="T11">
                <a:pos x="T2" y="T3"/>
              </a:cxn>
              <a:cxn ang="T12">
                <a:pos x="T4" y="T5"/>
              </a:cxn>
              <a:cxn ang="T13">
                <a:pos x="T6" y="T7"/>
              </a:cxn>
              <a:cxn ang="T14">
                <a:pos x="T8" y="T9"/>
              </a:cxn>
            </a:cxnLst>
            <a:rect l="T15" t="T16" r="T17" b="T18"/>
            <a:pathLst>
              <a:path w="3311" h="1633">
                <a:moveTo>
                  <a:pt x="0" y="272"/>
                </a:moveTo>
                <a:lnTo>
                  <a:pt x="0" y="0"/>
                </a:lnTo>
                <a:lnTo>
                  <a:pt x="2766" y="0"/>
                </a:lnTo>
                <a:lnTo>
                  <a:pt x="2766" y="1633"/>
                </a:lnTo>
                <a:lnTo>
                  <a:pt x="3311" y="1633"/>
                </a:lnTo>
              </a:path>
            </a:pathLst>
          </a:custGeom>
          <a:noFill/>
          <a:ln w="31750">
            <a:solidFill>
              <a:srgbClr val="EAEAEA"/>
            </a:solidFill>
            <a:round/>
            <a:headEnd/>
            <a:tailEnd type="triangle" w="lg" len="lg"/>
          </a:ln>
        </p:spPr>
        <p:txBody>
          <a:bodyPr lIns="45720" rIns="45720" anchorCtr="1">
            <a:spAutoFit/>
          </a:bodyPr>
          <a:lstStyle/>
          <a:p>
            <a:endParaRPr lang="de-DE">
              <a:latin typeface="Calibri" pitchFamily="34" charset="0"/>
            </a:endParaRPr>
          </a:p>
        </p:txBody>
      </p:sp>
      <p:sp>
        <p:nvSpPr>
          <p:cNvPr id="90133" name="Line 42">
            <a:hlinkClick r:id="rId3" action="ppaction://hlinksldjump"/>
          </p:cNvPr>
          <p:cNvSpPr>
            <a:spLocks noChangeShapeType="1"/>
          </p:cNvSpPr>
          <p:nvPr/>
        </p:nvSpPr>
        <p:spPr bwMode="auto">
          <a:xfrm flipV="1">
            <a:off x="1347788" y="3860800"/>
            <a:ext cx="0" cy="1560513"/>
          </a:xfrm>
          <a:prstGeom prst="line">
            <a:avLst/>
          </a:prstGeom>
          <a:noFill/>
          <a:ln w="25400">
            <a:solidFill>
              <a:srgbClr val="008080"/>
            </a:solidFill>
            <a:round/>
            <a:headEnd/>
            <a:tailEnd type="triangle" w="lg" len="lg"/>
          </a:ln>
        </p:spPr>
        <p:txBody>
          <a:bodyPr lIns="45720" rIns="45720" anchorCtr="1">
            <a:spAutoFit/>
          </a:bodyPr>
          <a:lstStyle/>
          <a:p>
            <a:endParaRPr lang="de-DE"/>
          </a:p>
        </p:txBody>
      </p:sp>
      <p:sp>
        <p:nvSpPr>
          <p:cNvPr id="90134" name="Line 43"/>
          <p:cNvSpPr>
            <a:spLocks noChangeShapeType="1"/>
          </p:cNvSpPr>
          <p:nvPr/>
        </p:nvSpPr>
        <p:spPr bwMode="auto">
          <a:xfrm flipV="1">
            <a:off x="5969000" y="1604963"/>
            <a:ext cx="0" cy="503237"/>
          </a:xfrm>
          <a:prstGeom prst="line">
            <a:avLst/>
          </a:prstGeom>
          <a:noFill/>
          <a:ln w="12700">
            <a:solidFill>
              <a:srgbClr val="EAEAEA"/>
            </a:solidFill>
            <a:round/>
            <a:headEnd/>
            <a:tailEnd type="triangle" w="lg" len="med"/>
          </a:ln>
        </p:spPr>
        <p:txBody>
          <a:bodyPr lIns="45720" rIns="45720" anchorCtr="1">
            <a:spAutoFit/>
          </a:bodyPr>
          <a:lstStyle/>
          <a:p>
            <a:endParaRPr lang="de-DE"/>
          </a:p>
        </p:txBody>
      </p:sp>
      <p:sp>
        <p:nvSpPr>
          <p:cNvPr id="90135" name="Line 44"/>
          <p:cNvSpPr>
            <a:spLocks noChangeShapeType="1"/>
          </p:cNvSpPr>
          <p:nvPr/>
        </p:nvSpPr>
        <p:spPr bwMode="auto">
          <a:xfrm>
            <a:off x="5667375" y="2000250"/>
            <a:ext cx="0" cy="252413"/>
          </a:xfrm>
          <a:prstGeom prst="line">
            <a:avLst/>
          </a:prstGeom>
          <a:noFill/>
          <a:ln w="25400" cmpd="dbl">
            <a:solidFill>
              <a:srgbClr val="000000"/>
            </a:solidFill>
            <a:round/>
            <a:headEnd/>
            <a:tailEnd/>
          </a:ln>
        </p:spPr>
        <p:txBody>
          <a:bodyPr lIns="45720" rIns="45720" anchorCtr="1">
            <a:spAutoFit/>
          </a:bodyPr>
          <a:lstStyle/>
          <a:p>
            <a:endParaRPr lang="de-DE"/>
          </a:p>
        </p:txBody>
      </p:sp>
      <p:sp>
        <p:nvSpPr>
          <p:cNvPr id="90136" name="Line 45"/>
          <p:cNvSpPr>
            <a:spLocks noChangeShapeType="1"/>
          </p:cNvSpPr>
          <p:nvPr/>
        </p:nvSpPr>
        <p:spPr bwMode="auto">
          <a:xfrm>
            <a:off x="5969000" y="2000250"/>
            <a:ext cx="0" cy="252413"/>
          </a:xfrm>
          <a:prstGeom prst="line">
            <a:avLst/>
          </a:prstGeom>
          <a:noFill/>
          <a:ln w="25400" cmpd="dbl">
            <a:solidFill>
              <a:srgbClr val="000000"/>
            </a:solidFill>
            <a:round/>
            <a:headEnd/>
            <a:tailEnd/>
          </a:ln>
        </p:spPr>
        <p:txBody>
          <a:bodyPr lIns="45720" rIns="45720" anchorCtr="1">
            <a:spAutoFit/>
          </a:bodyPr>
          <a:lstStyle/>
          <a:p>
            <a:endParaRPr lang="de-DE"/>
          </a:p>
        </p:txBody>
      </p:sp>
      <p:grpSp>
        <p:nvGrpSpPr>
          <p:cNvPr id="90137" name="Group 46"/>
          <p:cNvGrpSpPr>
            <a:grpSpLocks/>
          </p:cNvGrpSpPr>
          <p:nvPr/>
        </p:nvGrpSpPr>
        <p:grpSpPr bwMode="auto">
          <a:xfrm>
            <a:off x="6931025" y="3459163"/>
            <a:ext cx="1428750" cy="231775"/>
            <a:chOff x="4730" y="1990"/>
            <a:chExt cx="975" cy="146"/>
          </a:xfrm>
        </p:grpSpPr>
        <p:sp>
          <p:nvSpPr>
            <p:cNvPr id="90221" name="Line 47"/>
            <p:cNvSpPr>
              <a:spLocks noChangeShapeType="1"/>
            </p:cNvSpPr>
            <p:nvPr/>
          </p:nvSpPr>
          <p:spPr bwMode="auto">
            <a:xfrm rot="16200000" flipV="1">
              <a:off x="5218" y="1648"/>
              <a:ext cx="0" cy="975"/>
            </a:xfrm>
            <a:prstGeom prst="line">
              <a:avLst/>
            </a:prstGeom>
            <a:noFill/>
            <a:ln w="25400">
              <a:solidFill>
                <a:srgbClr val="0000FF"/>
              </a:solidFill>
              <a:round/>
              <a:headEnd/>
              <a:tailEnd type="stealth" w="lg" len="lg"/>
            </a:ln>
          </p:spPr>
          <p:txBody>
            <a:bodyPr lIns="45720" rIns="45720" anchorCtr="1">
              <a:spAutoFit/>
            </a:bodyPr>
            <a:lstStyle/>
            <a:p>
              <a:endParaRPr lang="de-DE"/>
            </a:p>
          </p:txBody>
        </p:sp>
        <p:sp>
          <p:nvSpPr>
            <p:cNvPr id="90222" name="Text Box 48"/>
            <p:cNvSpPr txBox="1">
              <a:spLocks noChangeArrowheads="1"/>
            </p:cNvSpPr>
            <p:nvPr/>
          </p:nvSpPr>
          <p:spPr bwMode="auto">
            <a:xfrm>
              <a:off x="4912" y="1990"/>
              <a:ext cx="590" cy="146"/>
            </a:xfrm>
            <a:prstGeom prst="rect">
              <a:avLst/>
            </a:prstGeom>
            <a:noFill/>
            <a:ln w="9525" algn="ctr">
              <a:noFill/>
              <a:miter lim="800000"/>
              <a:headEnd/>
              <a:tailEnd/>
            </a:ln>
          </p:spPr>
          <p:txBody>
            <a:bodyPr lIns="9144" tIns="9144" rIns="9144" bIns="9144">
              <a:spAutoFit/>
            </a:bodyPr>
            <a:lstStyle/>
            <a:p>
              <a:r>
                <a:rPr lang="de-DE" sz="1400">
                  <a:solidFill>
                    <a:srgbClr val="0000FF"/>
                  </a:solidFill>
                  <a:latin typeface="Calibri" pitchFamily="34" charset="0"/>
                </a:rPr>
                <a:t> </a:t>
              </a:r>
              <a:r>
                <a:rPr lang="de-DE" sz="1200">
                  <a:solidFill>
                    <a:srgbClr val="0000FF"/>
                  </a:solidFill>
                  <a:latin typeface="Calibri" pitchFamily="34" charset="0"/>
                </a:rPr>
                <a:t>Frischwasser</a:t>
              </a:r>
            </a:p>
          </p:txBody>
        </p:sp>
      </p:grpSp>
      <p:sp>
        <p:nvSpPr>
          <p:cNvPr id="90138" name="Freeform 49">
            <a:hlinkClick r:id="rId3" action="ppaction://hlinksldjump"/>
          </p:cNvPr>
          <p:cNvSpPr>
            <a:spLocks/>
          </p:cNvSpPr>
          <p:nvPr/>
        </p:nvSpPr>
        <p:spPr bwMode="auto">
          <a:xfrm>
            <a:off x="6931025" y="4016375"/>
            <a:ext cx="731838" cy="369888"/>
          </a:xfrm>
          <a:custGeom>
            <a:avLst/>
            <a:gdLst>
              <a:gd name="T0" fmla="*/ 0 w 272"/>
              <a:gd name="T1" fmla="*/ 0 h 567"/>
              <a:gd name="T2" fmla="*/ 2147483647 w 272"/>
              <a:gd name="T3" fmla="*/ 0 h 567"/>
              <a:gd name="T4" fmla="*/ 2147483647 w 272"/>
              <a:gd name="T5" fmla="*/ 2147483647 h 567"/>
              <a:gd name="T6" fmla="*/ 0 60000 65536"/>
              <a:gd name="T7" fmla="*/ 0 60000 65536"/>
              <a:gd name="T8" fmla="*/ 0 60000 65536"/>
              <a:gd name="T9" fmla="*/ 0 w 272"/>
              <a:gd name="T10" fmla="*/ 0 h 567"/>
              <a:gd name="T11" fmla="*/ 272 w 272"/>
              <a:gd name="T12" fmla="*/ 567 h 567"/>
            </a:gdLst>
            <a:ahLst/>
            <a:cxnLst>
              <a:cxn ang="T6">
                <a:pos x="T0" y="T1"/>
              </a:cxn>
              <a:cxn ang="T7">
                <a:pos x="T2" y="T3"/>
              </a:cxn>
              <a:cxn ang="T8">
                <a:pos x="T4" y="T5"/>
              </a:cxn>
            </a:cxnLst>
            <a:rect l="T9" t="T10" r="T11" b="T12"/>
            <a:pathLst>
              <a:path w="272" h="567">
                <a:moveTo>
                  <a:pt x="0" y="0"/>
                </a:moveTo>
                <a:lnTo>
                  <a:pt x="272" y="0"/>
                </a:lnTo>
                <a:lnTo>
                  <a:pt x="272" y="567"/>
                </a:lnTo>
              </a:path>
            </a:pathLst>
          </a:custGeom>
          <a:noFill/>
          <a:ln w="25400">
            <a:solidFill>
              <a:srgbClr val="800080"/>
            </a:solidFill>
            <a:round/>
            <a:headEnd/>
            <a:tailEnd type="stealth" w="lg" len="lg"/>
          </a:ln>
        </p:spPr>
        <p:txBody>
          <a:bodyPr lIns="45720" rIns="45720" anchorCtr="1">
            <a:spAutoFit/>
          </a:bodyPr>
          <a:lstStyle/>
          <a:p>
            <a:endParaRPr lang="de-DE">
              <a:latin typeface="Calibri" pitchFamily="34" charset="0"/>
            </a:endParaRPr>
          </a:p>
        </p:txBody>
      </p:sp>
      <p:grpSp>
        <p:nvGrpSpPr>
          <p:cNvPr id="90139" name="Group 50"/>
          <p:cNvGrpSpPr>
            <a:grpSpLocks/>
          </p:cNvGrpSpPr>
          <p:nvPr/>
        </p:nvGrpSpPr>
        <p:grpSpPr bwMode="auto">
          <a:xfrm rot="10800000">
            <a:off x="6100763" y="5637213"/>
            <a:ext cx="398462" cy="323850"/>
            <a:chOff x="557" y="2263"/>
            <a:chExt cx="210" cy="86"/>
          </a:xfrm>
        </p:grpSpPr>
        <p:sp>
          <p:nvSpPr>
            <p:cNvPr id="90215" name="Line 51"/>
            <p:cNvSpPr>
              <a:spLocks noChangeShapeType="1"/>
            </p:cNvSpPr>
            <p:nvPr/>
          </p:nvSpPr>
          <p:spPr bwMode="auto">
            <a:xfrm rot="5400000">
              <a:off x="531" y="2289"/>
              <a:ext cx="85" cy="34"/>
            </a:xfrm>
            <a:prstGeom prst="line">
              <a:avLst/>
            </a:prstGeom>
            <a:noFill/>
            <a:ln w="25400">
              <a:solidFill>
                <a:srgbClr val="EBFFEB"/>
              </a:solidFill>
              <a:round/>
              <a:headEnd/>
              <a:tailEnd/>
            </a:ln>
          </p:spPr>
          <p:txBody>
            <a:bodyPr/>
            <a:lstStyle/>
            <a:p>
              <a:endParaRPr lang="de-DE"/>
            </a:p>
          </p:txBody>
        </p:sp>
        <p:sp>
          <p:nvSpPr>
            <p:cNvPr id="90216" name="Line 52"/>
            <p:cNvSpPr>
              <a:spLocks noChangeShapeType="1"/>
            </p:cNvSpPr>
            <p:nvPr/>
          </p:nvSpPr>
          <p:spPr bwMode="auto">
            <a:xfrm rot="5400000">
              <a:off x="672" y="2289"/>
              <a:ext cx="85" cy="34"/>
            </a:xfrm>
            <a:prstGeom prst="line">
              <a:avLst/>
            </a:prstGeom>
            <a:noFill/>
            <a:ln w="25400">
              <a:solidFill>
                <a:srgbClr val="EBFFEB"/>
              </a:solidFill>
              <a:round/>
              <a:headEnd/>
              <a:tailEnd/>
            </a:ln>
          </p:spPr>
          <p:txBody>
            <a:bodyPr/>
            <a:lstStyle/>
            <a:p>
              <a:endParaRPr lang="de-DE"/>
            </a:p>
          </p:txBody>
        </p:sp>
        <p:sp>
          <p:nvSpPr>
            <p:cNvPr id="90217" name="Line 53"/>
            <p:cNvSpPr>
              <a:spLocks noChangeShapeType="1"/>
            </p:cNvSpPr>
            <p:nvPr/>
          </p:nvSpPr>
          <p:spPr bwMode="auto">
            <a:xfrm rot="5400000" flipV="1">
              <a:off x="707" y="2289"/>
              <a:ext cx="85" cy="35"/>
            </a:xfrm>
            <a:prstGeom prst="line">
              <a:avLst/>
            </a:prstGeom>
            <a:noFill/>
            <a:ln w="25400">
              <a:solidFill>
                <a:srgbClr val="EBFFEB"/>
              </a:solidFill>
              <a:round/>
              <a:headEnd/>
              <a:tailEnd/>
            </a:ln>
          </p:spPr>
          <p:txBody>
            <a:bodyPr/>
            <a:lstStyle/>
            <a:p>
              <a:endParaRPr lang="de-DE"/>
            </a:p>
          </p:txBody>
        </p:sp>
        <p:sp>
          <p:nvSpPr>
            <p:cNvPr id="90218" name="Line 54"/>
            <p:cNvSpPr>
              <a:spLocks noChangeShapeType="1"/>
            </p:cNvSpPr>
            <p:nvPr/>
          </p:nvSpPr>
          <p:spPr bwMode="auto">
            <a:xfrm rot="5400000">
              <a:off x="602" y="2290"/>
              <a:ext cx="85" cy="34"/>
            </a:xfrm>
            <a:prstGeom prst="line">
              <a:avLst/>
            </a:prstGeom>
            <a:noFill/>
            <a:ln w="25400">
              <a:solidFill>
                <a:srgbClr val="EBFFEB"/>
              </a:solidFill>
              <a:round/>
              <a:headEnd/>
              <a:tailEnd/>
            </a:ln>
          </p:spPr>
          <p:txBody>
            <a:bodyPr/>
            <a:lstStyle/>
            <a:p>
              <a:endParaRPr lang="de-DE"/>
            </a:p>
          </p:txBody>
        </p:sp>
        <p:sp>
          <p:nvSpPr>
            <p:cNvPr id="90219" name="Line 55"/>
            <p:cNvSpPr>
              <a:spLocks noChangeShapeType="1"/>
            </p:cNvSpPr>
            <p:nvPr/>
          </p:nvSpPr>
          <p:spPr bwMode="auto">
            <a:xfrm rot="5400000" flipV="1">
              <a:off x="636" y="2289"/>
              <a:ext cx="85" cy="34"/>
            </a:xfrm>
            <a:prstGeom prst="line">
              <a:avLst/>
            </a:prstGeom>
            <a:noFill/>
            <a:ln w="25400">
              <a:solidFill>
                <a:srgbClr val="EBFFEB"/>
              </a:solidFill>
              <a:round/>
              <a:headEnd/>
              <a:tailEnd/>
            </a:ln>
          </p:spPr>
          <p:txBody>
            <a:bodyPr/>
            <a:lstStyle/>
            <a:p>
              <a:endParaRPr lang="de-DE"/>
            </a:p>
          </p:txBody>
        </p:sp>
        <p:sp>
          <p:nvSpPr>
            <p:cNvPr id="90220" name="Line 56"/>
            <p:cNvSpPr>
              <a:spLocks noChangeShapeType="1"/>
            </p:cNvSpPr>
            <p:nvPr/>
          </p:nvSpPr>
          <p:spPr bwMode="auto">
            <a:xfrm rot="5400000" flipV="1">
              <a:off x="566" y="2289"/>
              <a:ext cx="85" cy="34"/>
            </a:xfrm>
            <a:prstGeom prst="line">
              <a:avLst/>
            </a:prstGeom>
            <a:noFill/>
            <a:ln w="25400">
              <a:solidFill>
                <a:srgbClr val="EBFFEB"/>
              </a:solidFill>
              <a:round/>
              <a:headEnd/>
              <a:tailEnd/>
            </a:ln>
          </p:spPr>
          <p:txBody>
            <a:bodyPr/>
            <a:lstStyle/>
            <a:p>
              <a:endParaRPr lang="de-DE"/>
            </a:p>
          </p:txBody>
        </p:sp>
      </p:grpSp>
      <p:sp>
        <p:nvSpPr>
          <p:cNvPr id="90140" name="Line 57">
            <a:hlinkClick r:id="rId3" action="ppaction://hlinksldjump"/>
          </p:cNvPr>
          <p:cNvSpPr>
            <a:spLocks noChangeShapeType="1"/>
          </p:cNvSpPr>
          <p:nvPr/>
        </p:nvSpPr>
        <p:spPr bwMode="auto">
          <a:xfrm flipV="1">
            <a:off x="6100763" y="4197350"/>
            <a:ext cx="0" cy="1439863"/>
          </a:xfrm>
          <a:prstGeom prst="line">
            <a:avLst/>
          </a:prstGeom>
          <a:noFill/>
          <a:ln w="25400">
            <a:solidFill>
              <a:srgbClr val="800080"/>
            </a:solidFill>
            <a:round/>
            <a:headEnd/>
            <a:tailEnd/>
          </a:ln>
        </p:spPr>
        <p:txBody>
          <a:bodyPr lIns="45720" rIns="45720" anchorCtr="1">
            <a:spAutoFit/>
          </a:bodyPr>
          <a:lstStyle/>
          <a:p>
            <a:endParaRPr lang="de-DE"/>
          </a:p>
        </p:txBody>
      </p:sp>
      <p:sp>
        <p:nvSpPr>
          <p:cNvPr id="90141" name="Line 58">
            <a:hlinkClick r:id="rId3" action="ppaction://hlinksldjump"/>
          </p:cNvPr>
          <p:cNvSpPr>
            <a:spLocks noChangeShapeType="1"/>
          </p:cNvSpPr>
          <p:nvPr/>
        </p:nvSpPr>
        <p:spPr bwMode="auto">
          <a:xfrm flipV="1">
            <a:off x="6499225" y="4197350"/>
            <a:ext cx="0" cy="1439863"/>
          </a:xfrm>
          <a:prstGeom prst="line">
            <a:avLst/>
          </a:prstGeom>
          <a:noFill/>
          <a:ln w="25400">
            <a:solidFill>
              <a:srgbClr val="800080"/>
            </a:solidFill>
            <a:round/>
            <a:headEnd/>
            <a:tailEnd/>
          </a:ln>
        </p:spPr>
        <p:txBody>
          <a:bodyPr lIns="45720" rIns="45720" anchorCtr="1">
            <a:spAutoFit/>
          </a:bodyPr>
          <a:lstStyle/>
          <a:p>
            <a:endParaRPr lang="de-DE"/>
          </a:p>
        </p:txBody>
      </p:sp>
      <p:sp>
        <p:nvSpPr>
          <p:cNvPr id="55355" name="Text Box 59" descr="25%"/>
          <p:cNvSpPr txBox="1">
            <a:spLocks noChangeArrowheads="1"/>
          </p:cNvSpPr>
          <p:nvPr/>
        </p:nvSpPr>
        <p:spPr bwMode="auto">
          <a:xfrm>
            <a:off x="5735638" y="3582988"/>
            <a:ext cx="1195387" cy="603250"/>
          </a:xfrm>
          <a:prstGeom prst="rect">
            <a:avLst/>
          </a:prstGeom>
          <a:pattFill prst="pct25">
            <a:fgClr>
              <a:srgbClr val="D60093"/>
            </a:fgClr>
            <a:bgClr>
              <a:srgbClr val="FFFFEF"/>
            </a:bgClr>
          </a:pattFill>
          <a:ln w="22225" algn="ctr">
            <a:solidFill>
              <a:srgbClr val="008000"/>
            </a:solidFill>
            <a:miter lim="800000"/>
            <a:headEnd/>
            <a:tailEnd/>
          </a:ln>
        </p:spPr>
        <p:txBody>
          <a:bodyPr lIns="45720" rIns="45720" anchorCtr="1">
            <a:spAutoFit/>
          </a:bodyPr>
          <a:lstStyle/>
          <a:p>
            <a:pPr algn="ctr"/>
            <a:r>
              <a:rPr lang="de-DE" sz="1600">
                <a:latin typeface="Calibri" pitchFamily="34" charset="0"/>
              </a:rPr>
              <a:t>Waerme-speicher</a:t>
            </a:r>
          </a:p>
        </p:txBody>
      </p:sp>
      <p:sp>
        <p:nvSpPr>
          <p:cNvPr id="90143" name="Line 60"/>
          <p:cNvSpPr>
            <a:spLocks noChangeShapeType="1"/>
          </p:cNvSpPr>
          <p:nvPr/>
        </p:nvSpPr>
        <p:spPr bwMode="auto">
          <a:xfrm rot="-5400000" flipH="1" flipV="1">
            <a:off x="5552282" y="5468143"/>
            <a:ext cx="0" cy="696913"/>
          </a:xfrm>
          <a:prstGeom prst="line">
            <a:avLst/>
          </a:prstGeom>
          <a:noFill/>
          <a:ln w="25400">
            <a:solidFill>
              <a:srgbClr val="3366FF"/>
            </a:solidFill>
            <a:round/>
            <a:headEnd/>
            <a:tailEnd type="triangle" w="lg" len="lg"/>
          </a:ln>
        </p:spPr>
        <p:txBody>
          <a:bodyPr lIns="45720" rIns="45720" anchorCtr="1">
            <a:spAutoFit/>
          </a:bodyPr>
          <a:lstStyle/>
          <a:p>
            <a:endParaRPr lang="de-DE"/>
          </a:p>
        </p:txBody>
      </p:sp>
      <p:sp>
        <p:nvSpPr>
          <p:cNvPr id="90144" name="Freeform 61"/>
          <p:cNvSpPr>
            <a:spLocks/>
          </p:cNvSpPr>
          <p:nvPr/>
        </p:nvSpPr>
        <p:spPr bwMode="auto">
          <a:xfrm>
            <a:off x="884238" y="1641475"/>
            <a:ext cx="4052887" cy="369888"/>
          </a:xfrm>
          <a:custGeom>
            <a:avLst/>
            <a:gdLst>
              <a:gd name="T0" fmla="*/ 0 w 2766"/>
              <a:gd name="T1" fmla="*/ 2147483647 h 2426"/>
              <a:gd name="T2" fmla="*/ 0 w 2766"/>
              <a:gd name="T3" fmla="*/ 0 h 2426"/>
              <a:gd name="T4" fmla="*/ 2147483647 w 2766"/>
              <a:gd name="T5" fmla="*/ 0 h 2426"/>
              <a:gd name="T6" fmla="*/ 2147483647 w 2766"/>
              <a:gd name="T7" fmla="*/ 2147483647 h 2426"/>
              <a:gd name="T8" fmla="*/ 0 60000 65536"/>
              <a:gd name="T9" fmla="*/ 0 60000 65536"/>
              <a:gd name="T10" fmla="*/ 0 60000 65536"/>
              <a:gd name="T11" fmla="*/ 0 60000 65536"/>
              <a:gd name="T12" fmla="*/ 0 w 2766"/>
              <a:gd name="T13" fmla="*/ 0 h 2426"/>
              <a:gd name="T14" fmla="*/ 2766 w 2766"/>
              <a:gd name="T15" fmla="*/ 2426 h 2426"/>
            </a:gdLst>
            <a:ahLst/>
            <a:cxnLst>
              <a:cxn ang="T8">
                <a:pos x="T0" y="T1"/>
              </a:cxn>
              <a:cxn ang="T9">
                <a:pos x="T2" y="T3"/>
              </a:cxn>
              <a:cxn ang="T10">
                <a:pos x="T4" y="T5"/>
              </a:cxn>
              <a:cxn ang="T11">
                <a:pos x="T6" y="T7"/>
              </a:cxn>
            </a:cxnLst>
            <a:rect l="T12" t="T13" r="T14" b="T15"/>
            <a:pathLst>
              <a:path w="2766" h="2426">
                <a:moveTo>
                  <a:pt x="0" y="272"/>
                </a:moveTo>
                <a:lnTo>
                  <a:pt x="0" y="0"/>
                </a:lnTo>
                <a:lnTo>
                  <a:pt x="2766" y="0"/>
                </a:lnTo>
                <a:lnTo>
                  <a:pt x="2766" y="2426"/>
                </a:lnTo>
              </a:path>
            </a:pathLst>
          </a:custGeom>
          <a:noFill/>
          <a:ln w="31750">
            <a:solidFill>
              <a:srgbClr val="EAEAEA"/>
            </a:solidFill>
            <a:round/>
            <a:headEnd/>
            <a:tailEnd type="triangle" w="lg" len="lg"/>
          </a:ln>
        </p:spPr>
        <p:txBody>
          <a:bodyPr lIns="45720" rIns="45720" anchorCtr="1">
            <a:spAutoFit/>
          </a:bodyPr>
          <a:lstStyle/>
          <a:p>
            <a:endParaRPr lang="de-DE">
              <a:latin typeface="Calibri" pitchFamily="34" charset="0"/>
            </a:endParaRPr>
          </a:p>
        </p:txBody>
      </p:sp>
      <p:sp>
        <p:nvSpPr>
          <p:cNvPr id="55358" name="Text Box 62"/>
          <p:cNvSpPr txBox="1">
            <a:spLocks noChangeArrowheads="1"/>
          </p:cNvSpPr>
          <p:nvPr/>
        </p:nvSpPr>
        <p:spPr bwMode="auto">
          <a:xfrm>
            <a:off x="5900738" y="6105525"/>
            <a:ext cx="1196975" cy="187325"/>
          </a:xfrm>
          <a:prstGeom prst="rect">
            <a:avLst/>
          </a:prstGeom>
          <a:solidFill>
            <a:srgbClr val="CCFFFF"/>
          </a:solidFill>
          <a:ln w="15875" algn="ctr">
            <a:solidFill>
              <a:srgbClr val="008000"/>
            </a:solidFill>
            <a:miter lim="800000"/>
            <a:headEnd/>
            <a:tailEnd/>
          </a:ln>
        </p:spPr>
        <p:txBody>
          <a:bodyPr lIns="9144" tIns="9144" rIns="9144" bIns="9144">
            <a:spAutoFit/>
          </a:bodyPr>
          <a:lstStyle/>
          <a:p>
            <a:r>
              <a:rPr lang="de-DE" sz="1100"/>
              <a:t>  Vorheizung Zuluft</a:t>
            </a:r>
          </a:p>
        </p:txBody>
      </p:sp>
      <p:sp>
        <p:nvSpPr>
          <p:cNvPr id="90146" name="AutoShape 63">
            <a:hlinkClick r:id="rId3" action="ppaction://hlinksldjump"/>
          </p:cNvPr>
          <p:cNvSpPr>
            <a:spLocks noChangeArrowheads="1"/>
          </p:cNvSpPr>
          <p:nvPr/>
        </p:nvSpPr>
        <p:spPr bwMode="auto">
          <a:xfrm>
            <a:off x="3840163" y="5781675"/>
            <a:ext cx="565150" cy="733425"/>
          </a:xfrm>
          <a:prstGeom prst="leftArrow">
            <a:avLst>
              <a:gd name="adj1" fmla="val 50000"/>
              <a:gd name="adj2" fmla="val 141546"/>
            </a:avLst>
          </a:prstGeom>
          <a:solidFill>
            <a:srgbClr val="FFCC99"/>
          </a:solidFill>
          <a:ln w="9525" algn="ctr">
            <a:solidFill>
              <a:srgbClr val="FF6600"/>
            </a:solidFill>
            <a:miter lim="800000"/>
            <a:headEnd/>
            <a:tailEnd/>
          </a:ln>
        </p:spPr>
        <p:txBody>
          <a:bodyPr lIns="45720" rIns="45720" anchor="ctr">
            <a:spAutoFit/>
          </a:bodyPr>
          <a:lstStyle/>
          <a:p>
            <a:endParaRPr lang="de-DE">
              <a:latin typeface="Calibri" pitchFamily="34" charset="0"/>
            </a:endParaRPr>
          </a:p>
        </p:txBody>
      </p:sp>
      <p:grpSp>
        <p:nvGrpSpPr>
          <p:cNvPr id="90147" name="Group 64"/>
          <p:cNvGrpSpPr>
            <a:grpSpLocks/>
          </p:cNvGrpSpPr>
          <p:nvPr/>
        </p:nvGrpSpPr>
        <p:grpSpPr bwMode="auto">
          <a:xfrm>
            <a:off x="6699250" y="5781675"/>
            <a:ext cx="698500" cy="273050"/>
            <a:chOff x="4572" y="3453"/>
            <a:chExt cx="476" cy="172"/>
          </a:xfrm>
        </p:grpSpPr>
        <p:sp>
          <p:nvSpPr>
            <p:cNvPr id="90213" name="Line 65"/>
            <p:cNvSpPr>
              <a:spLocks noChangeShapeType="1"/>
            </p:cNvSpPr>
            <p:nvPr/>
          </p:nvSpPr>
          <p:spPr bwMode="auto">
            <a:xfrm rot="-5400000" flipH="1" flipV="1">
              <a:off x="4708" y="3317"/>
              <a:ext cx="0" cy="272"/>
            </a:xfrm>
            <a:prstGeom prst="line">
              <a:avLst/>
            </a:prstGeom>
            <a:noFill/>
            <a:ln w="25400">
              <a:solidFill>
                <a:srgbClr val="3366FF"/>
              </a:solidFill>
              <a:round/>
              <a:headEnd/>
              <a:tailEnd type="triangle" w="lg" len="lg"/>
            </a:ln>
          </p:spPr>
          <p:txBody>
            <a:bodyPr lIns="45720" rIns="45720" anchorCtr="1">
              <a:spAutoFit/>
            </a:bodyPr>
            <a:lstStyle/>
            <a:p>
              <a:endParaRPr lang="de-DE"/>
            </a:p>
          </p:txBody>
        </p:sp>
        <p:sp>
          <p:nvSpPr>
            <p:cNvPr id="90214" name="Text Box 66"/>
            <p:cNvSpPr txBox="1">
              <a:spLocks noChangeArrowheads="1"/>
            </p:cNvSpPr>
            <p:nvPr/>
          </p:nvSpPr>
          <p:spPr bwMode="auto">
            <a:xfrm>
              <a:off x="4617" y="3498"/>
              <a:ext cx="431" cy="127"/>
            </a:xfrm>
            <a:prstGeom prst="rect">
              <a:avLst/>
            </a:prstGeom>
            <a:noFill/>
            <a:ln w="9525" algn="ctr">
              <a:noFill/>
              <a:miter lim="800000"/>
              <a:headEnd/>
              <a:tailEnd/>
            </a:ln>
          </p:spPr>
          <p:txBody>
            <a:bodyPr lIns="9144" tIns="9144" rIns="9144" bIns="9144">
              <a:spAutoFit/>
            </a:bodyPr>
            <a:lstStyle/>
            <a:p>
              <a:r>
                <a:rPr lang="de-DE" sz="1200">
                  <a:solidFill>
                    <a:srgbClr val="0066FF"/>
                  </a:solidFill>
                  <a:latin typeface="Calibri" pitchFamily="34" charset="0"/>
                </a:rPr>
                <a:t>Frischluft</a:t>
              </a:r>
            </a:p>
          </p:txBody>
        </p:sp>
      </p:grpSp>
      <p:sp>
        <p:nvSpPr>
          <p:cNvPr id="55363" name="Freeform 67"/>
          <p:cNvSpPr>
            <a:spLocks/>
          </p:cNvSpPr>
          <p:nvPr/>
        </p:nvSpPr>
        <p:spPr bwMode="auto">
          <a:xfrm>
            <a:off x="884238" y="1641475"/>
            <a:ext cx="2890837" cy="369888"/>
          </a:xfrm>
          <a:custGeom>
            <a:avLst/>
            <a:gdLst>
              <a:gd name="T0" fmla="*/ 0 w 1973"/>
              <a:gd name="T1" fmla="*/ 2147483647 h 272"/>
              <a:gd name="T2" fmla="*/ 0 w 1973"/>
              <a:gd name="T3" fmla="*/ 0 h 272"/>
              <a:gd name="T4" fmla="*/ 2147483647 w 1973"/>
              <a:gd name="T5" fmla="*/ 0 h 272"/>
              <a:gd name="T6" fmla="*/ 2147483647 w 1973"/>
              <a:gd name="T7" fmla="*/ 2147483647 h 272"/>
              <a:gd name="T8" fmla="*/ 0 60000 65536"/>
              <a:gd name="T9" fmla="*/ 0 60000 65536"/>
              <a:gd name="T10" fmla="*/ 0 60000 65536"/>
              <a:gd name="T11" fmla="*/ 0 60000 65536"/>
              <a:gd name="T12" fmla="*/ 0 w 1973"/>
              <a:gd name="T13" fmla="*/ 0 h 272"/>
              <a:gd name="T14" fmla="*/ 1973 w 1973"/>
              <a:gd name="T15" fmla="*/ 272 h 272"/>
            </a:gdLst>
            <a:ahLst/>
            <a:cxnLst>
              <a:cxn ang="T8">
                <a:pos x="T0" y="T1"/>
              </a:cxn>
              <a:cxn ang="T9">
                <a:pos x="T2" y="T3"/>
              </a:cxn>
              <a:cxn ang="T10">
                <a:pos x="T4" y="T5"/>
              </a:cxn>
              <a:cxn ang="T11">
                <a:pos x="T6" y="T7"/>
              </a:cxn>
            </a:cxnLst>
            <a:rect l="T12" t="T13" r="T14" b="T15"/>
            <a:pathLst>
              <a:path w="1973" h="272">
                <a:moveTo>
                  <a:pt x="0" y="272"/>
                </a:moveTo>
                <a:lnTo>
                  <a:pt x="0" y="0"/>
                </a:lnTo>
                <a:lnTo>
                  <a:pt x="1973" y="0"/>
                </a:lnTo>
                <a:lnTo>
                  <a:pt x="1973" y="272"/>
                </a:lnTo>
              </a:path>
            </a:pathLst>
          </a:custGeom>
          <a:noFill/>
          <a:ln w="31750">
            <a:solidFill>
              <a:srgbClr val="FF0000"/>
            </a:solidFill>
            <a:round/>
            <a:headEnd/>
            <a:tailEnd type="triangle" w="lg" len="lg"/>
          </a:ln>
        </p:spPr>
        <p:txBody>
          <a:bodyPr lIns="45720" rIns="45720" anchorCtr="1">
            <a:spAutoFit/>
          </a:bodyPr>
          <a:lstStyle/>
          <a:p>
            <a:endParaRPr lang="de-DE">
              <a:latin typeface="Calibri" pitchFamily="34" charset="0"/>
            </a:endParaRPr>
          </a:p>
        </p:txBody>
      </p:sp>
      <p:sp>
        <p:nvSpPr>
          <p:cNvPr id="55364" name="Freeform 68"/>
          <p:cNvSpPr>
            <a:spLocks/>
          </p:cNvSpPr>
          <p:nvPr/>
        </p:nvSpPr>
        <p:spPr bwMode="auto">
          <a:xfrm>
            <a:off x="884238" y="1628775"/>
            <a:ext cx="4783137" cy="369888"/>
          </a:xfrm>
          <a:custGeom>
            <a:avLst/>
            <a:gdLst>
              <a:gd name="T0" fmla="*/ 0 w 3356"/>
              <a:gd name="T1" fmla="*/ 2147483647 h 272"/>
              <a:gd name="T2" fmla="*/ 0 w 3356"/>
              <a:gd name="T3" fmla="*/ 0 h 272"/>
              <a:gd name="T4" fmla="*/ 2147483647 w 3356"/>
              <a:gd name="T5" fmla="*/ 0 h 272"/>
              <a:gd name="T6" fmla="*/ 2147483647 w 3356"/>
              <a:gd name="T7" fmla="*/ 2147483647 h 272"/>
              <a:gd name="T8" fmla="*/ 0 60000 65536"/>
              <a:gd name="T9" fmla="*/ 0 60000 65536"/>
              <a:gd name="T10" fmla="*/ 0 60000 65536"/>
              <a:gd name="T11" fmla="*/ 0 60000 65536"/>
              <a:gd name="T12" fmla="*/ 0 w 3356"/>
              <a:gd name="T13" fmla="*/ 0 h 272"/>
              <a:gd name="T14" fmla="*/ 3356 w 3356"/>
              <a:gd name="T15" fmla="*/ 272 h 272"/>
            </a:gdLst>
            <a:ahLst/>
            <a:cxnLst>
              <a:cxn ang="T8">
                <a:pos x="T0" y="T1"/>
              </a:cxn>
              <a:cxn ang="T9">
                <a:pos x="T2" y="T3"/>
              </a:cxn>
              <a:cxn ang="T10">
                <a:pos x="T4" y="T5"/>
              </a:cxn>
              <a:cxn ang="T11">
                <a:pos x="T6" y="T7"/>
              </a:cxn>
            </a:cxnLst>
            <a:rect l="T12" t="T13" r="T14" b="T15"/>
            <a:pathLst>
              <a:path w="3356" h="272">
                <a:moveTo>
                  <a:pt x="0" y="272"/>
                </a:moveTo>
                <a:lnTo>
                  <a:pt x="0" y="0"/>
                </a:lnTo>
                <a:lnTo>
                  <a:pt x="3356" y="0"/>
                </a:lnTo>
                <a:lnTo>
                  <a:pt x="3356" y="226"/>
                </a:lnTo>
              </a:path>
            </a:pathLst>
          </a:custGeom>
          <a:noFill/>
          <a:ln w="31750">
            <a:solidFill>
              <a:srgbClr val="FF0000"/>
            </a:solidFill>
            <a:round/>
            <a:headEnd/>
            <a:tailEnd type="triangle" w="lg" len="lg"/>
          </a:ln>
        </p:spPr>
        <p:txBody>
          <a:bodyPr lIns="45720" rIns="45720" anchorCtr="1">
            <a:spAutoFit/>
          </a:bodyPr>
          <a:lstStyle/>
          <a:p>
            <a:endParaRPr lang="de-DE">
              <a:latin typeface="Calibri" pitchFamily="34" charset="0"/>
            </a:endParaRPr>
          </a:p>
        </p:txBody>
      </p:sp>
      <p:sp>
        <p:nvSpPr>
          <p:cNvPr id="55365" name="Line 69"/>
          <p:cNvSpPr>
            <a:spLocks noChangeShapeType="1"/>
          </p:cNvSpPr>
          <p:nvPr/>
        </p:nvSpPr>
        <p:spPr bwMode="auto">
          <a:xfrm flipV="1">
            <a:off x="5969000" y="1604963"/>
            <a:ext cx="0" cy="503237"/>
          </a:xfrm>
          <a:prstGeom prst="line">
            <a:avLst/>
          </a:prstGeom>
          <a:noFill/>
          <a:ln w="12700">
            <a:solidFill>
              <a:srgbClr val="993366"/>
            </a:solidFill>
            <a:round/>
            <a:headEnd/>
            <a:tailEnd type="triangle" w="lg" len="med"/>
          </a:ln>
        </p:spPr>
        <p:txBody>
          <a:bodyPr lIns="45720" rIns="45720" anchorCtr="1">
            <a:spAutoFit/>
          </a:bodyPr>
          <a:lstStyle/>
          <a:p>
            <a:endParaRPr lang="de-DE"/>
          </a:p>
        </p:txBody>
      </p:sp>
      <p:sp>
        <p:nvSpPr>
          <p:cNvPr id="90151" name="AutoShape 70"/>
          <p:cNvSpPr>
            <a:spLocks noChangeArrowheads="1"/>
          </p:cNvSpPr>
          <p:nvPr/>
        </p:nvSpPr>
        <p:spPr bwMode="auto">
          <a:xfrm rot="-8131880">
            <a:off x="1647825" y="3328988"/>
            <a:ext cx="298450" cy="993775"/>
          </a:xfrm>
          <a:custGeom>
            <a:avLst/>
            <a:gdLst>
              <a:gd name="T0" fmla="*/ 503757514 w 21600"/>
              <a:gd name="T1" fmla="*/ 0 h 21600"/>
              <a:gd name="T2" fmla="*/ 242550345 w 21600"/>
              <a:gd name="T3" fmla="*/ 790548666 h 21600"/>
              <a:gd name="T4" fmla="*/ 503757514 w 21600"/>
              <a:gd name="T5" fmla="*/ 870762168 h 21600"/>
              <a:gd name="T6" fmla="*/ 764964572 w 21600"/>
              <a:gd name="T7" fmla="*/ 790548666 h 21600"/>
              <a:gd name="T8" fmla="*/ 0 60000 65536"/>
              <a:gd name="T9" fmla="*/ 0 60000 65536"/>
              <a:gd name="T10" fmla="*/ 0 60000 65536"/>
              <a:gd name="T11" fmla="*/ 0 60000 65536"/>
              <a:gd name="T12" fmla="*/ 1755 w 21600"/>
              <a:gd name="T13" fmla="*/ 0 h 21600"/>
              <a:gd name="T14" fmla="*/ 19845 w 21600"/>
              <a:gd name="T15" fmla="*/ 7965 h 21600"/>
            </a:gdLst>
            <a:ahLst/>
            <a:cxnLst>
              <a:cxn ang="T8">
                <a:pos x="T0" y="T1"/>
              </a:cxn>
              <a:cxn ang="T9">
                <a:pos x="T2" y="T3"/>
              </a:cxn>
              <a:cxn ang="T10">
                <a:pos x="T4" y="T5"/>
              </a:cxn>
              <a:cxn ang="T11">
                <a:pos x="T6" y="T7"/>
              </a:cxn>
            </a:cxnLst>
            <a:rect l="T12" t="T13" r="T14" b="T15"/>
            <a:pathLst>
              <a:path w="21600" h="21600">
                <a:moveTo>
                  <a:pt x="7165" y="7097"/>
                </a:moveTo>
                <a:cubicBezTo>
                  <a:pt x="8135" y="6145"/>
                  <a:pt x="9440" y="5611"/>
                  <a:pt x="10800" y="5612"/>
                </a:cubicBezTo>
                <a:cubicBezTo>
                  <a:pt x="12159" y="5612"/>
                  <a:pt x="13464" y="6145"/>
                  <a:pt x="14434" y="7097"/>
                </a:cubicBezTo>
                <a:lnTo>
                  <a:pt x="18365" y="3092"/>
                </a:lnTo>
                <a:cubicBezTo>
                  <a:pt x="16346" y="1110"/>
                  <a:pt x="13629" y="-1"/>
                  <a:pt x="10799" y="0"/>
                </a:cubicBezTo>
                <a:cubicBezTo>
                  <a:pt x="7970" y="0"/>
                  <a:pt x="5253" y="1110"/>
                  <a:pt x="3234" y="3092"/>
                </a:cubicBezTo>
                <a:close/>
              </a:path>
            </a:pathLst>
          </a:custGeom>
          <a:solidFill>
            <a:srgbClr val="C0C0C0"/>
          </a:solidFill>
          <a:ln w="9525" algn="ctr">
            <a:solidFill>
              <a:srgbClr val="000000"/>
            </a:solidFill>
            <a:miter lim="800000"/>
            <a:headEnd/>
            <a:tailEnd/>
          </a:ln>
        </p:spPr>
        <p:txBody>
          <a:bodyPr lIns="45720" rIns="45720" anchor="ctr">
            <a:spAutoFit/>
          </a:bodyPr>
          <a:lstStyle/>
          <a:p>
            <a:endParaRPr lang="de-DE">
              <a:latin typeface="Calibri" pitchFamily="34" charset="0"/>
            </a:endParaRPr>
          </a:p>
        </p:txBody>
      </p:sp>
      <p:sp>
        <p:nvSpPr>
          <p:cNvPr id="55367" name="Oval 71"/>
          <p:cNvSpPr>
            <a:spLocks noChangeArrowheads="1"/>
          </p:cNvSpPr>
          <p:nvPr/>
        </p:nvSpPr>
        <p:spPr bwMode="auto">
          <a:xfrm>
            <a:off x="1814513" y="3908425"/>
            <a:ext cx="100012" cy="519113"/>
          </a:xfrm>
          <a:prstGeom prst="ellipse">
            <a:avLst/>
          </a:prstGeom>
          <a:solidFill>
            <a:srgbClr val="00FFFF"/>
          </a:solidFill>
          <a:ln w="9525" algn="ctr">
            <a:solidFill>
              <a:srgbClr val="0000FF"/>
            </a:solidFill>
            <a:round/>
            <a:headEnd/>
            <a:tailEnd/>
          </a:ln>
        </p:spPr>
        <p:txBody>
          <a:bodyPr lIns="45720" rIns="45720" anchor="ctr">
            <a:spAutoFit/>
          </a:bodyPr>
          <a:lstStyle/>
          <a:p>
            <a:endParaRPr lang="de-DE">
              <a:latin typeface="Calibri" pitchFamily="34" charset="0"/>
            </a:endParaRPr>
          </a:p>
        </p:txBody>
      </p:sp>
      <p:sp>
        <p:nvSpPr>
          <p:cNvPr id="55368" name="Oval 72"/>
          <p:cNvSpPr>
            <a:spLocks noChangeArrowheads="1"/>
          </p:cNvSpPr>
          <p:nvPr/>
        </p:nvSpPr>
        <p:spPr bwMode="auto">
          <a:xfrm>
            <a:off x="1946275" y="3981450"/>
            <a:ext cx="100013" cy="519113"/>
          </a:xfrm>
          <a:prstGeom prst="ellipse">
            <a:avLst/>
          </a:prstGeom>
          <a:solidFill>
            <a:srgbClr val="00FFFF"/>
          </a:solidFill>
          <a:ln w="9525" algn="ctr">
            <a:solidFill>
              <a:srgbClr val="0000FF"/>
            </a:solidFill>
            <a:round/>
            <a:headEnd/>
            <a:tailEnd/>
          </a:ln>
        </p:spPr>
        <p:txBody>
          <a:bodyPr lIns="45720" rIns="45720" anchor="ctr">
            <a:spAutoFit/>
          </a:bodyPr>
          <a:lstStyle/>
          <a:p>
            <a:endParaRPr lang="de-DE">
              <a:latin typeface="Calibri" pitchFamily="34" charset="0"/>
            </a:endParaRPr>
          </a:p>
        </p:txBody>
      </p:sp>
      <p:sp>
        <p:nvSpPr>
          <p:cNvPr id="55369" name="Oval 73"/>
          <p:cNvSpPr>
            <a:spLocks noChangeArrowheads="1"/>
          </p:cNvSpPr>
          <p:nvPr/>
        </p:nvSpPr>
        <p:spPr bwMode="auto">
          <a:xfrm>
            <a:off x="2046288" y="4089400"/>
            <a:ext cx="98425" cy="519113"/>
          </a:xfrm>
          <a:prstGeom prst="ellipse">
            <a:avLst/>
          </a:prstGeom>
          <a:solidFill>
            <a:srgbClr val="00FFFF"/>
          </a:solidFill>
          <a:ln w="9525" algn="ctr">
            <a:solidFill>
              <a:srgbClr val="0000FF"/>
            </a:solidFill>
            <a:round/>
            <a:headEnd/>
            <a:tailEnd/>
          </a:ln>
        </p:spPr>
        <p:txBody>
          <a:bodyPr lIns="45720" rIns="45720" anchor="ctr">
            <a:spAutoFit/>
          </a:bodyPr>
          <a:lstStyle/>
          <a:p>
            <a:endParaRPr lang="de-DE">
              <a:latin typeface="Calibri" pitchFamily="34" charset="0"/>
            </a:endParaRPr>
          </a:p>
        </p:txBody>
      </p:sp>
      <p:sp>
        <p:nvSpPr>
          <p:cNvPr id="55370" name="Oval 74"/>
          <p:cNvSpPr>
            <a:spLocks noChangeArrowheads="1"/>
          </p:cNvSpPr>
          <p:nvPr/>
        </p:nvSpPr>
        <p:spPr bwMode="auto">
          <a:xfrm>
            <a:off x="2079625" y="4197350"/>
            <a:ext cx="100013" cy="519113"/>
          </a:xfrm>
          <a:prstGeom prst="ellipse">
            <a:avLst/>
          </a:prstGeom>
          <a:solidFill>
            <a:srgbClr val="00FFFF"/>
          </a:solidFill>
          <a:ln w="9525" algn="ctr">
            <a:solidFill>
              <a:srgbClr val="0000FF"/>
            </a:solidFill>
            <a:round/>
            <a:headEnd/>
            <a:tailEnd/>
          </a:ln>
        </p:spPr>
        <p:txBody>
          <a:bodyPr lIns="45720" rIns="45720" anchor="ctr">
            <a:spAutoFit/>
          </a:bodyPr>
          <a:lstStyle/>
          <a:p>
            <a:endParaRPr lang="de-DE">
              <a:latin typeface="Calibri" pitchFamily="34" charset="0"/>
            </a:endParaRPr>
          </a:p>
        </p:txBody>
      </p:sp>
      <p:sp>
        <p:nvSpPr>
          <p:cNvPr id="55371" name="Oval 75"/>
          <p:cNvSpPr>
            <a:spLocks noChangeArrowheads="1"/>
          </p:cNvSpPr>
          <p:nvPr/>
        </p:nvSpPr>
        <p:spPr bwMode="auto">
          <a:xfrm>
            <a:off x="2112963" y="4340225"/>
            <a:ext cx="100012" cy="519113"/>
          </a:xfrm>
          <a:prstGeom prst="ellipse">
            <a:avLst/>
          </a:prstGeom>
          <a:solidFill>
            <a:srgbClr val="00FFFF"/>
          </a:solidFill>
          <a:ln w="9525" algn="ctr">
            <a:solidFill>
              <a:srgbClr val="0000FF"/>
            </a:solidFill>
            <a:round/>
            <a:headEnd/>
            <a:tailEnd/>
          </a:ln>
        </p:spPr>
        <p:txBody>
          <a:bodyPr lIns="45720" rIns="45720" anchor="ctr">
            <a:spAutoFit/>
          </a:bodyPr>
          <a:lstStyle/>
          <a:p>
            <a:endParaRPr lang="de-DE">
              <a:latin typeface="Calibri" pitchFamily="34" charset="0"/>
            </a:endParaRPr>
          </a:p>
        </p:txBody>
      </p:sp>
      <p:sp>
        <p:nvSpPr>
          <p:cNvPr id="55372" name="Freeform 76"/>
          <p:cNvSpPr>
            <a:spLocks/>
          </p:cNvSpPr>
          <p:nvPr/>
        </p:nvSpPr>
        <p:spPr bwMode="auto">
          <a:xfrm>
            <a:off x="884238" y="1628775"/>
            <a:ext cx="4052887" cy="369888"/>
          </a:xfrm>
          <a:custGeom>
            <a:avLst/>
            <a:gdLst>
              <a:gd name="T0" fmla="*/ 0 w 2766"/>
              <a:gd name="T1" fmla="*/ 2147483647 h 1179"/>
              <a:gd name="T2" fmla="*/ 0 w 2766"/>
              <a:gd name="T3" fmla="*/ 0 h 1179"/>
              <a:gd name="T4" fmla="*/ 2147483647 w 2766"/>
              <a:gd name="T5" fmla="*/ 0 h 1179"/>
              <a:gd name="T6" fmla="*/ 2147483647 w 2766"/>
              <a:gd name="T7" fmla="*/ 2147483647 h 1179"/>
              <a:gd name="T8" fmla="*/ 2147483647 w 2766"/>
              <a:gd name="T9" fmla="*/ 2147483647 h 1179"/>
              <a:gd name="T10" fmla="*/ 0 60000 65536"/>
              <a:gd name="T11" fmla="*/ 0 60000 65536"/>
              <a:gd name="T12" fmla="*/ 0 60000 65536"/>
              <a:gd name="T13" fmla="*/ 0 60000 65536"/>
              <a:gd name="T14" fmla="*/ 0 60000 65536"/>
              <a:gd name="T15" fmla="*/ 0 w 2766"/>
              <a:gd name="T16" fmla="*/ 0 h 1179"/>
              <a:gd name="T17" fmla="*/ 2766 w 2766"/>
              <a:gd name="T18" fmla="*/ 1179 h 1179"/>
            </a:gdLst>
            <a:ahLst/>
            <a:cxnLst>
              <a:cxn ang="T10">
                <a:pos x="T0" y="T1"/>
              </a:cxn>
              <a:cxn ang="T11">
                <a:pos x="T2" y="T3"/>
              </a:cxn>
              <a:cxn ang="T12">
                <a:pos x="T4" y="T5"/>
              </a:cxn>
              <a:cxn ang="T13">
                <a:pos x="T6" y="T7"/>
              </a:cxn>
              <a:cxn ang="T14">
                <a:pos x="T8" y="T9"/>
              </a:cxn>
            </a:cxnLst>
            <a:rect l="T15" t="T16" r="T17" b="T18"/>
            <a:pathLst>
              <a:path w="2766" h="1179">
                <a:moveTo>
                  <a:pt x="0" y="272"/>
                </a:moveTo>
                <a:lnTo>
                  <a:pt x="0" y="0"/>
                </a:lnTo>
                <a:lnTo>
                  <a:pt x="2766" y="0"/>
                </a:lnTo>
                <a:lnTo>
                  <a:pt x="2766" y="1179"/>
                </a:lnTo>
                <a:lnTo>
                  <a:pt x="1043" y="1179"/>
                </a:lnTo>
              </a:path>
            </a:pathLst>
          </a:custGeom>
          <a:noFill/>
          <a:ln w="31750">
            <a:solidFill>
              <a:srgbClr val="FF0000"/>
            </a:solidFill>
            <a:round/>
            <a:headEnd/>
            <a:tailEnd type="triangle" w="lg" len="lg"/>
          </a:ln>
        </p:spPr>
        <p:txBody>
          <a:bodyPr lIns="45720" rIns="45720" anchorCtr="1">
            <a:spAutoFit/>
          </a:bodyPr>
          <a:lstStyle/>
          <a:p>
            <a:endParaRPr lang="de-DE">
              <a:latin typeface="Calibri" pitchFamily="34" charset="0"/>
            </a:endParaRPr>
          </a:p>
        </p:txBody>
      </p:sp>
      <p:sp>
        <p:nvSpPr>
          <p:cNvPr id="55373" name="Freeform 77"/>
          <p:cNvSpPr>
            <a:spLocks/>
          </p:cNvSpPr>
          <p:nvPr/>
        </p:nvSpPr>
        <p:spPr bwMode="auto">
          <a:xfrm>
            <a:off x="884238" y="1641475"/>
            <a:ext cx="4851400" cy="369888"/>
          </a:xfrm>
          <a:custGeom>
            <a:avLst/>
            <a:gdLst>
              <a:gd name="T0" fmla="*/ 0 w 3311"/>
              <a:gd name="T1" fmla="*/ 2147483647 h 1633"/>
              <a:gd name="T2" fmla="*/ 0 w 3311"/>
              <a:gd name="T3" fmla="*/ 0 h 1633"/>
              <a:gd name="T4" fmla="*/ 2147483647 w 3311"/>
              <a:gd name="T5" fmla="*/ 0 h 1633"/>
              <a:gd name="T6" fmla="*/ 2147483647 w 3311"/>
              <a:gd name="T7" fmla="*/ 2147483647 h 1633"/>
              <a:gd name="T8" fmla="*/ 2147483647 w 3311"/>
              <a:gd name="T9" fmla="*/ 2147483647 h 1633"/>
              <a:gd name="T10" fmla="*/ 0 60000 65536"/>
              <a:gd name="T11" fmla="*/ 0 60000 65536"/>
              <a:gd name="T12" fmla="*/ 0 60000 65536"/>
              <a:gd name="T13" fmla="*/ 0 60000 65536"/>
              <a:gd name="T14" fmla="*/ 0 60000 65536"/>
              <a:gd name="T15" fmla="*/ 0 w 3311"/>
              <a:gd name="T16" fmla="*/ 0 h 1633"/>
              <a:gd name="T17" fmla="*/ 3311 w 3311"/>
              <a:gd name="T18" fmla="*/ 1633 h 1633"/>
            </a:gdLst>
            <a:ahLst/>
            <a:cxnLst>
              <a:cxn ang="T10">
                <a:pos x="T0" y="T1"/>
              </a:cxn>
              <a:cxn ang="T11">
                <a:pos x="T2" y="T3"/>
              </a:cxn>
              <a:cxn ang="T12">
                <a:pos x="T4" y="T5"/>
              </a:cxn>
              <a:cxn ang="T13">
                <a:pos x="T6" y="T7"/>
              </a:cxn>
              <a:cxn ang="T14">
                <a:pos x="T8" y="T9"/>
              </a:cxn>
            </a:cxnLst>
            <a:rect l="T15" t="T16" r="T17" b="T18"/>
            <a:pathLst>
              <a:path w="3311" h="1633">
                <a:moveTo>
                  <a:pt x="0" y="272"/>
                </a:moveTo>
                <a:lnTo>
                  <a:pt x="0" y="0"/>
                </a:lnTo>
                <a:lnTo>
                  <a:pt x="2766" y="0"/>
                </a:lnTo>
                <a:lnTo>
                  <a:pt x="2766" y="1633"/>
                </a:lnTo>
                <a:lnTo>
                  <a:pt x="3311" y="1633"/>
                </a:lnTo>
              </a:path>
            </a:pathLst>
          </a:custGeom>
          <a:noFill/>
          <a:ln w="31750">
            <a:solidFill>
              <a:srgbClr val="FF0000"/>
            </a:solidFill>
            <a:round/>
            <a:headEnd/>
            <a:tailEnd type="triangle" w="lg" len="lg"/>
          </a:ln>
        </p:spPr>
        <p:txBody>
          <a:bodyPr lIns="45720" rIns="45720" anchorCtr="1">
            <a:spAutoFit/>
          </a:bodyPr>
          <a:lstStyle/>
          <a:p>
            <a:endParaRPr lang="de-DE">
              <a:latin typeface="Calibri" pitchFamily="34" charset="0"/>
            </a:endParaRPr>
          </a:p>
        </p:txBody>
      </p:sp>
      <p:grpSp>
        <p:nvGrpSpPr>
          <p:cNvPr id="10" name="Group 78"/>
          <p:cNvGrpSpPr>
            <a:grpSpLocks/>
          </p:cNvGrpSpPr>
          <p:nvPr/>
        </p:nvGrpSpPr>
        <p:grpSpPr bwMode="auto">
          <a:xfrm>
            <a:off x="6399213" y="4519613"/>
            <a:ext cx="382587" cy="1530350"/>
            <a:chOff x="444" y="2137"/>
            <a:chExt cx="261" cy="964"/>
          </a:xfrm>
        </p:grpSpPr>
        <p:sp>
          <p:nvSpPr>
            <p:cNvPr id="90211" name="Oval 79"/>
            <p:cNvSpPr>
              <a:spLocks noChangeArrowheads="1"/>
            </p:cNvSpPr>
            <p:nvPr/>
          </p:nvSpPr>
          <p:spPr bwMode="auto">
            <a:xfrm rot="-5400000">
              <a:off x="443" y="2138"/>
              <a:ext cx="137" cy="136"/>
            </a:xfrm>
            <a:prstGeom prst="ellipse">
              <a:avLst/>
            </a:prstGeom>
            <a:solidFill>
              <a:srgbClr val="CCFFFF"/>
            </a:solidFill>
            <a:ln w="19050">
              <a:solidFill>
                <a:srgbClr val="000000"/>
              </a:solidFill>
              <a:round/>
              <a:headEnd/>
              <a:tailEnd/>
            </a:ln>
          </p:spPr>
          <p:txBody>
            <a:bodyPr/>
            <a:lstStyle/>
            <a:p>
              <a:endParaRPr lang="de-DE">
                <a:latin typeface="Calibri" pitchFamily="34" charset="0"/>
              </a:endParaRPr>
            </a:p>
          </p:txBody>
        </p:sp>
        <p:sp>
          <p:nvSpPr>
            <p:cNvPr id="90212" name="AutoShape 80">
              <a:hlinkClick r:id="rId3" action="ppaction://hlinksldjump"/>
            </p:cNvPr>
            <p:cNvSpPr>
              <a:spLocks noChangeArrowheads="1"/>
            </p:cNvSpPr>
            <p:nvPr/>
          </p:nvSpPr>
          <p:spPr bwMode="auto">
            <a:xfrm>
              <a:off x="444" y="2137"/>
              <a:ext cx="261" cy="964"/>
            </a:xfrm>
            <a:prstGeom prst="sun">
              <a:avLst>
                <a:gd name="adj" fmla="val 33088"/>
              </a:avLst>
            </a:prstGeom>
            <a:solidFill>
              <a:srgbClr val="000000"/>
            </a:solidFill>
            <a:ln w="9525" algn="ctr">
              <a:solidFill>
                <a:srgbClr val="000000"/>
              </a:solidFill>
              <a:miter lim="800000"/>
              <a:headEnd/>
              <a:tailEnd/>
            </a:ln>
          </p:spPr>
          <p:txBody>
            <a:bodyPr wrap="none" lIns="45720" rIns="45720" anchor="ctr">
              <a:spAutoFit/>
            </a:bodyPr>
            <a:lstStyle/>
            <a:p>
              <a:endParaRPr lang="de-DE">
                <a:latin typeface="Calibri" pitchFamily="34" charset="0"/>
              </a:endParaRPr>
            </a:p>
          </p:txBody>
        </p:sp>
      </p:grpSp>
      <p:grpSp>
        <p:nvGrpSpPr>
          <p:cNvPr id="11" name="Group 81"/>
          <p:cNvGrpSpPr>
            <a:grpSpLocks/>
          </p:cNvGrpSpPr>
          <p:nvPr/>
        </p:nvGrpSpPr>
        <p:grpSpPr bwMode="auto">
          <a:xfrm>
            <a:off x="7197725" y="3897313"/>
            <a:ext cx="382588" cy="1530350"/>
            <a:chOff x="444" y="2137"/>
            <a:chExt cx="261" cy="964"/>
          </a:xfrm>
        </p:grpSpPr>
        <p:sp>
          <p:nvSpPr>
            <p:cNvPr id="90209" name="Oval 82"/>
            <p:cNvSpPr>
              <a:spLocks noChangeArrowheads="1"/>
            </p:cNvSpPr>
            <p:nvPr/>
          </p:nvSpPr>
          <p:spPr bwMode="auto">
            <a:xfrm rot="-5400000">
              <a:off x="443" y="2138"/>
              <a:ext cx="137" cy="136"/>
            </a:xfrm>
            <a:prstGeom prst="ellipse">
              <a:avLst/>
            </a:prstGeom>
            <a:solidFill>
              <a:srgbClr val="CCFFFF"/>
            </a:solidFill>
            <a:ln w="19050">
              <a:solidFill>
                <a:srgbClr val="000000"/>
              </a:solidFill>
              <a:round/>
              <a:headEnd/>
              <a:tailEnd/>
            </a:ln>
          </p:spPr>
          <p:txBody>
            <a:bodyPr/>
            <a:lstStyle/>
            <a:p>
              <a:endParaRPr lang="de-DE">
                <a:latin typeface="Calibri" pitchFamily="34" charset="0"/>
              </a:endParaRPr>
            </a:p>
          </p:txBody>
        </p:sp>
        <p:sp>
          <p:nvSpPr>
            <p:cNvPr id="90210" name="AutoShape 83">
              <a:hlinkClick r:id="rId3" action="ppaction://hlinksldjump"/>
            </p:cNvPr>
            <p:cNvSpPr>
              <a:spLocks noChangeArrowheads="1"/>
            </p:cNvSpPr>
            <p:nvPr/>
          </p:nvSpPr>
          <p:spPr bwMode="auto">
            <a:xfrm>
              <a:off x="444" y="2137"/>
              <a:ext cx="261" cy="964"/>
            </a:xfrm>
            <a:prstGeom prst="sun">
              <a:avLst>
                <a:gd name="adj" fmla="val 33088"/>
              </a:avLst>
            </a:prstGeom>
            <a:solidFill>
              <a:srgbClr val="000000"/>
            </a:solidFill>
            <a:ln w="9525" algn="ctr">
              <a:solidFill>
                <a:srgbClr val="000000"/>
              </a:solidFill>
              <a:miter lim="800000"/>
              <a:headEnd/>
              <a:tailEnd/>
            </a:ln>
          </p:spPr>
          <p:txBody>
            <a:bodyPr wrap="none" lIns="45720" rIns="45720" anchor="ctr">
              <a:spAutoFit/>
            </a:bodyPr>
            <a:lstStyle/>
            <a:p>
              <a:endParaRPr lang="de-DE">
                <a:latin typeface="Calibri" pitchFamily="34" charset="0"/>
              </a:endParaRPr>
            </a:p>
          </p:txBody>
        </p:sp>
      </p:grpSp>
      <p:grpSp>
        <p:nvGrpSpPr>
          <p:cNvPr id="90161" name="Group 84"/>
          <p:cNvGrpSpPr>
            <a:grpSpLocks/>
          </p:cNvGrpSpPr>
          <p:nvPr/>
        </p:nvGrpSpPr>
        <p:grpSpPr bwMode="auto">
          <a:xfrm>
            <a:off x="7329488" y="4413250"/>
            <a:ext cx="1528762" cy="936625"/>
            <a:chOff x="8501" y="2023"/>
            <a:chExt cx="3212" cy="1584"/>
          </a:xfrm>
        </p:grpSpPr>
        <p:grpSp>
          <p:nvGrpSpPr>
            <p:cNvPr id="90183" name="Group 85"/>
            <p:cNvGrpSpPr>
              <a:grpSpLocks/>
            </p:cNvGrpSpPr>
            <p:nvPr/>
          </p:nvGrpSpPr>
          <p:grpSpPr bwMode="auto">
            <a:xfrm>
              <a:off x="8501" y="2023"/>
              <a:ext cx="3212" cy="1584"/>
              <a:chOff x="1549" y="6412"/>
              <a:chExt cx="3212" cy="1584"/>
            </a:xfrm>
          </p:grpSpPr>
          <p:sp>
            <p:nvSpPr>
              <p:cNvPr id="90186" name="Rectangle 86"/>
              <p:cNvSpPr>
                <a:spLocks noChangeArrowheads="1"/>
              </p:cNvSpPr>
              <p:nvPr/>
            </p:nvSpPr>
            <p:spPr bwMode="auto">
              <a:xfrm>
                <a:off x="1549" y="6412"/>
                <a:ext cx="3212" cy="1584"/>
              </a:xfrm>
              <a:prstGeom prst="rect">
                <a:avLst/>
              </a:prstGeom>
              <a:noFill/>
              <a:ln w="9525">
                <a:noFill/>
                <a:miter lim="800000"/>
                <a:headEnd/>
                <a:tailEnd/>
              </a:ln>
            </p:spPr>
            <p:txBody>
              <a:bodyPr/>
              <a:lstStyle/>
              <a:p>
                <a:endParaRPr lang="de-DE">
                  <a:latin typeface="Calibri" pitchFamily="34" charset="0"/>
                </a:endParaRPr>
              </a:p>
            </p:txBody>
          </p:sp>
          <p:sp>
            <p:nvSpPr>
              <p:cNvPr id="90187" name="Rectangle 87"/>
              <p:cNvSpPr>
                <a:spLocks noChangeArrowheads="1"/>
              </p:cNvSpPr>
              <p:nvPr/>
            </p:nvSpPr>
            <p:spPr bwMode="auto">
              <a:xfrm>
                <a:off x="1945" y="6907"/>
                <a:ext cx="616" cy="187"/>
              </a:xfrm>
              <a:prstGeom prst="rect">
                <a:avLst/>
              </a:prstGeom>
              <a:gradFill rotWithShape="0">
                <a:gsLst>
                  <a:gs pos="0">
                    <a:srgbClr val="4D4D4D"/>
                  </a:gs>
                  <a:gs pos="50000">
                    <a:srgbClr val="FFFFFF"/>
                  </a:gs>
                  <a:gs pos="100000">
                    <a:srgbClr val="4D4D4D"/>
                  </a:gs>
                </a:gsLst>
                <a:lin ang="2700000" scaled="1"/>
              </a:gradFill>
              <a:ln w="6350">
                <a:solidFill>
                  <a:srgbClr val="000000"/>
                </a:solidFill>
                <a:miter lim="800000"/>
                <a:headEnd/>
                <a:tailEnd/>
              </a:ln>
            </p:spPr>
            <p:txBody>
              <a:bodyPr/>
              <a:lstStyle/>
              <a:p>
                <a:endParaRPr lang="de-DE">
                  <a:latin typeface="Calibri" pitchFamily="34" charset="0"/>
                </a:endParaRPr>
              </a:p>
            </p:txBody>
          </p:sp>
          <p:sp>
            <p:nvSpPr>
              <p:cNvPr id="90188" name="Rectangle 88"/>
              <p:cNvSpPr>
                <a:spLocks noChangeArrowheads="1"/>
              </p:cNvSpPr>
              <p:nvPr/>
            </p:nvSpPr>
            <p:spPr bwMode="auto">
              <a:xfrm>
                <a:off x="1945" y="7094"/>
                <a:ext cx="1034" cy="451"/>
              </a:xfrm>
              <a:prstGeom prst="rect">
                <a:avLst/>
              </a:prstGeom>
              <a:gradFill rotWithShape="0">
                <a:gsLst>
                  <a:gs pos="0">
                    <a:srgbClr val="5D5D5D"/>
                  </a:gs>
                  <a:gs pos="50000">
                    <a:srgbClr val="FFFFFF"/>
                  </a:gs>
                  <a:gs pos="100000">
                    <a:srgbClr val="5D5D5D"/>
                  </a:gs>
                </a:gsLst>
                <a:lin ang="5400000" scaled="1"/>
              </a:gradFill>
              <a:ln w="6350">
                <a:solidFill>
                  <a:srgbClr val="333333"/>
                </a:solidFill>
                <a:miter lim="800000"/>
                <a:headEnd/>
                <a:tailEnd/>
              </a:ln>
            </p:spPr>
            <p:txBody>
              <a:bodyPr/>
              <a:lstStyle/>
              <a:p>
                <a:endParaRPr lang="de-DE">
                  <a:latin typeface="Calibri" pitchFamily="34" charset="0"/>
                </a:endParaRPr>
              </a:p>
            </p:txBody>
          </p:sp>
          <p:sp>
            <p:nvSpPr>
              <p:cNvPr id="90189" name="Rectangle 89"/>
              <p:cNvSpPr>
                <a:spLocks noChangeArrowheads="1"/>
              </p:cNvSpPr>
              <p:nvPr/>
            </p:nvSpPr>
            <p:spPr bwMode="auto">
              <a:xfrm>
                <a:off x="2979" y="7292"/>
                <a:ext cx="1056" cy="253"/>
              </a:xfrm>
              <a:prstGeom prst="rect">
                <a:avLst/>
              </a:prstGeom>
              <a:gradFill rotWithShape="0">
                <a:gsLst>
                  <a:gs pos="0">
                    <a:srgbClr val="363636"/>
                  </a:gs>
                  <a:gs pos="50000">
                    <a:srgbClr val="FFFFFF"/>
                  </a:gs>
                  <a:gs pos="100000">
                    <a:srgbClr val="363636"/>
                  </a:gs>
                </a:gsLst>
                <a:lin ang="5400000" scaled="1"/>
              </a:gradFill>
              <a:ln w="6350">
                <a:solidFill>
                  <a:srgbClr val="000000"/>
                </a:solidFill>
                <a:miter lim="800000"/>
                <a:headEnd/>
                <a:tailEnd/>
              </a:ln>
            </p:spPr>
            <p:txBody>
              <a:bodyPr/>
              <a:lstStyle/>
              <a:p>
                <a:endParaRPr lang="de-DE">
                  <a:latin typeface="Calibri" pitchFamily="34" charset="0"/>
                </a:endParaRPr>
              </a:p>
            </p:txBody>
          </p:sp>
          <p:sp>
            <p:nvSpPr>
              <p:cNvPr id="90190" name="AutoShape 90"/>
              <p:cNvSpPr>
                <a:spLocks noChangeArrowheads="1"/>
              </p:cNvSpPr>
              <p:nvPr/>
            </p:nvSpPr>
            <p:spPr bwMode="auto">
              <a:xfrm rot="-5400000">
                <a:off x="4035" y="7292"/>
                <a:ext cx="253" cy="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5 w 21600"/>
                  <a:gd name="T13" fmla="*/ 4525 h 21600"/>
                  <a:gd name="T14" fmla="*/ 17075 w 21600"/>
                  <a:gd name="T15" fmla="*/ 1707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555555"/>
                  </a:gs>
                  <a:gs pos="50000">
                    <a:srgbClr val="FFFFFF"/>
                  </a:gs>
                  <a:gs pos="100000">
                    <a:srgbClr val="555555"/>
                  </a:gs>
                </a:gsLst>
                <a:lin ang="5400000" scaled="1"/>
              </a:gradFill>
              <a:ln w="6350">
                <a:solidFill>
                  <a:srgbClr val="000000"/>
                </a:solidFill>
                <a:miter lim="800000"/>
                <a:headEnd/>
                <a:tailEnd/>
              </a:ln>
            </p:spPr>
            <p:txBody>
              <a:bodyPr/>
              <a:lstStyle/>
              <a:p>
                <a:endParaRPr lang="de-DE">
                  <a:latin typeface="Calibri" pitchFamily="34" charset="0"/>
                </a:endParaRPr>
              </a:p>
            </p:txBody>
          </p:sp>
          <p:sp>
            <p:nvSpPr>
              <p:cNvPr id="90191" name="AutoShape 91"/>
              <p:cNvSpPr>
                <a:spLocks noChangeArrowheads="1"/>
              </p:cNvSpPr>
              <p:nvPr/>
            </p:nvSpPr>
            <p:spPr bwMode="auto">
              <a:xfrm rot="5400000" flipH="1">
                <a:off x="1675" y="7276"/>
                <a:ext cx="451" cy="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2 w 21600"/>
                  <a:gd name="T13" fmla="*/ 4418 h 21600"/>
                  <a:gd name="T14" fmla="*/ 17098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555555"/>
                  </a:gs>
                  <a:gs pos="50000">
                    <a:srgbClr val="FFFFFF"/>
                  </a:gs>
                  <a:gs pos="100000">
                    <a:srgbClr val="555555"/>
                  </a:gs>
                </a:gsLst>
                <a:lin ang="5400000" scaled="1"/>
              </a:gradFill>
              <a:ln w="6350">
                <a:solidFill>
                  <a:srgbClr val="000000"/>
                </a:solidFill>
                <a:miter lim="800000"/>
                <a:headEnd/>
                <a:tailEnd/>
              </a:ln>
            </p:spPr>
            <p:txBody>
              <a:bodyPr/>
              <a:lstStyle/>
              <a:p>
                <a:endParaRPr lang="de-DE">
                  <a:latin typeface="Calibri" pitchFamily="34" charset="0"/>
                </a:endParaRPr>
              </a:p>
            </p:txBody>
          </p:sp>
          <p:sp>
            <p:nvSpPr>
              <p:cNvPr id="90192" name="Rectangle 92"/>
              <p:cNvSpPr>
                <a:spLocks noChangeArrowheads="1"/>
              </p:cNvSpPr>
              <p:nvPr/>
            </p:nvSpPr>
            <p:spPr bwMode="auto">
              <a:xfrm flipH="1" flipV="1">
                <a:off x="1615" y="7237"/>
                <a:ext cx="242" cy="168"/>
              </a:xfrm>
              <a:prstGeom prst="rect">
                <a:avLst/>
              </a:prstGeom>
              <a:solidFill>
                <a:srgbClr val="FFFFFF"/>
              </a:solidFill>
              <a:ln w="6350">
                <a:solidFill>
                  <a:srgbClr val="000000"/>
                </a:solidFill>
                <a:miter lim="800000"/>
                <a:headEnd/>
                <a:tailEnd/>
              </a:ln>
            </p:spPr>
            <p:txBody>
              <a:bodyPr/>
              <a:lstStyle/>
              <a:p>
                <a:endParaRPr lang="de-DE">
                  <a:latin typeface="Calibri" pitchFamily="34" charset="0"/>
                </a:endParaRPr>
              </a:p>
            </p:txBody>
          </p:sp>
          <p:sp>
            <p:nvSpPr>
              <p:cNvPr id="90193" name="Line 93"/>
              <p:cNvSpPr>
                <a:spLocks noChangeShapeType="1"/>
              </p:cNvSpPr>
              <p:nvPr/>
            </p:nvSpPr>
            <p:spPr bwMode="auto">
              <a:xfrm>
                <a:off x="1637" y="7259"/>
                <a:ext cx="176" cy="0"/>
              </a:xfrm>
              <a:prstGeom prst="line">
                <a:avLst/>
              </a:prstGeom>
              <a:noFill/>
              <a:ln w="0">
                <a:solidFill>
                  <a:srgbClr val="000000"/>
                </a:solidFill>
                <a:round/>
                <a:headEnd/>
                <a:tailEnd/>
              </a:ln>
            </p:spPr>
            <p:txBody>
              <a:bodyPr/>
              <a:lstStyle/>
              <a:p>
                <a:endParaRPr lang="de-DE"/>
              </a:p>
            </p:txBody>
          </p:sp>
          <p:sp>
            <p:nvSpPr>
              <p:cNvPr id="90194" name="Line 94"/>
              <p:cNvSpPr>
                <a:spLocks noChangeShapeType="1"/>
              </p:cNvSpPr>
              <p:nvPr/>
            </p:nvSpPr>
            <p:spPr bwMode="auto">
              <a:xfrm>
                <a:off x="1637" y="7325"/>
                <a:ext cx="176" cy="0"/>
              </a:xfrm>
              <a:prstGeom prst="line">
                <a:avLst/>
              </a:prstGeom>
              <a:noFill/>
              <a:ln w="0">
                <a:solidFill>
                  <a:srgbClr val="000000"/>
                </a:solidFill>
                <a:round/>
                <a:headEnd/>
                <a:tailEnd/>
              </a:ln>
            </p:spPr>
            <p:txBody>
              <a:bodyPr/>
              <a:lstStyle/>
              <a:p>
                <a:endParaRPr lang="de-DE"/>
              </a:p>
            </p:txBody>
          </p:sp>
          <p:sp>
            <p:nvSpPr>
              <p:cNvPr id="90195" name="Line 95"/>
              <p:cNvSpPr>
                <a:spLocks noChangeShapeType="1"/>
              </p:cNvSpPr>
              <p:nvPr/>
            </p:nvSpPr>
            <p:spPr bwMode="auto">
              <a:xfrm>
                <a:off x="1637" y="7303"/>
                <a:ext cx="176" cy="0"/>
              </a:xfrm>
              <a:prstGeom prst="line">
                <a:avLst/>
              </a:prstGeom>
              <a:noFill/>
              <a:ln w="0">
                <a:solidFill>
                  <a:srgbClr val="000000"/>
                </a:solidFill>
                <a:round/>
                <a:headEnd/>
                <a:tailEnd/>
              </a:ln>
            </p:spPr>
            <p:txBody>
              <a:bodyPr/>
              <a:lstStyle/>
              <a:p>
                <a:endParaRPr lang="de-DE"/>
              </a:p>
            </p:txBody>
          </p:sp>
          <p:sp>
            <p:nvSpPr>
              <p:cNvPr id="90196" name="Line 96"/>
              <p:cNvSpPr>
                <a:spLocks noChangeShapeType="1"/>
              </p:cNvSpPr>
              <p:nvPr/>
            </p:nvSpPr>
            <p:spPr bwMode="auto">
              <a:xfrm>
                <a:off x="1637" y="7281"/>
                <a:ext cx="176" cy="0"/>
              </a:xfrm>
              <a:prstGeom prst="line">
                <a:avLst/>
              </a:prstGeom>
              <a:noFill/>
              <a:ln w="0">
                <a:solidFill>
                  <a:srgbClr val="000000"/>
                </a:solidFill>
                <a:round/>
                <a:headEnd/>
                <a:tailEnd/>
              </a:ln>
            </p:spPr>
            <p:txBody>
              <a:bodyPr/>
              <a:lstStyle/>
              <a:p>
                <a:endParaRPr lang="de-DE"/>
              </a:p>
            </p:txBody>
          </p:sp>
          <p:sp>
            <p:nvSpPr>
              <p:cNvPr id="90197" name="Line 97"/>
              <p:cNvSpPr>
                <a:spLocks noChangeShapeType="1"/>
              </p:cNvSpPr>
              <p:nvPr/>
            </p:nvSpPr>
            <p:spPr bwMode="auto">
              <a:xfrm>
                <a:off x="1637" y="7347"/>
                <a:ext cx="176" cy="0"/>
              </a:xfrm>
              <a:prstGeom prst="line">
                <a:avLst/>
              </a:prstGeom>
              <a:noFill/>
              <a:ln w="0">
                <a:solidFill>
                  <a:srgbClr val="000000"/>
                </a:solidFill>
                <a:round/>
                <a:headEnd/>
                <a:tailEnd/>
              </a:ln>
            </p:spPr>
            <p:txBody>
              <a:bodyPr/>
              <a:lstStyle/>
              <a:p>
                <a:endParaRPr lang="de-DE"/>
              </a:p>
            </p:txBody>
          </p:sp>
          <p:sp>
            <p:nvSpPr>
              <p:cNvPr id="90198" name="Line 98"/>
              <p:cNvSpPr>
                <a:spLocks noChangeShapeType="1"/>
              </p:cNvSpPr>
              <p:nvPr/>
            </p:nvSpPr>
            <p:spPr bwMode="auto">
              <a:xfrm>
                <a:off x="1637" y="7369"/>
                <a:ext cx="176" cy="0"/>
              </a:xfrm>
              <a:prstGeom prst="line">
                <a:avLst/>
              </a:prstGeom>
              <a:noFill/>
              <a:ln w="0">
                <a:solidFill>
                  <a:srgbClr val="000000"/>
                </a:solidFill>
                <a:round/>
                <a:headEnd/>
                <a:tailEnd/>
              </a:ln>
            </p:spPr>
            <p:txBody>
              <a:bodyPr/>
              <a:lstStyle/>
              <a:p>
                <a:endParaRPr lang="de-DE"/>
              </a:p>
            </p:txBody>
          </p:sp>
          <p:sp>
            <p:nvSpPr>
              <p:cNvPr id="90199" name="Line 99"/>
              <p:cNvSpPr>
                <a:spLocks noChangeShapeType="1"/>
              </p:cNvSpPr>
              <p:nvPr/>
            </p:nvSpPr>
            <p:spPr bwMode="auto">
              <a:xfrm>
                <a:off x="1637" y="7391"/>
                <a:ext cx="176" cy="0"/>
              </a:xfrm>
              <a:prstGeom prst="line">
                <a:avLst/>
              </a:prstGeom>
              <a:noFill/>
              <a:ln w="0">
                <a:solidFill>
                  <a:srgbClr val="000000"/>
                </a:solidFill>
                <a:round/>
                <a:headEnd/>
                <a:tailEnd/>
              </a:ln>
            </p:spPr>
            <p:txBody>
              <a:bodyPr/>
              <a:lstStyle/>
              <a:p>
                <a:endParaRPr lang="de-DE"/>
              </a:p>
            </p:txBody>
          </p:sp>
          <p:grpSp>
            <p:nvGrpSpPr>
              <p:cNvPr id="90200" name="Group 100"/>
              <p:cNvGrpSpPr>
                <a:grpSpLocks/>
              </p:cNvGrpSpPr>
              <p:nvPr/>
            </p:nvGrpSpPr>
            <p:grpSpPr bwMode="auto">
              <a:xfrm>
                <a:off x="1890" y="7545"/>
                <a:ext cx="231" cy="319"/>
                <a:chOff x="1890" y="7545"/>
                <a:chExt cx="231" cy="319"/>
              </a:xfrm>
            </p:grpSpPr>
            <p:sp>
              <p:nvSpPr>
                <p:cNvPr id="90207" name="Rectangle 101" descr="Diagonal hell nach oben"/>
                <p:cNvSpPr>
                  <a:spLocks noChangeArrowheads="1"/>
                </p:cNvSpPr>
                <p:nvPr/>
              </p:nvSpPr>
              <p:spPr bwMode="auto">
                <a:xfrm>
                  <a:off x="1945" y="7545"/>
                  <a:ext cx="121" cy="143"/>
                </a:xfrm>
                <a:prstGeom prst="rect">
                  <a:avLst/>
                </a:prstGeom>
                <a:pattFill prst="ltUpDiag">
                  <a:fgClr>
                    <a:srgbClr val="000000"/>
                  </a:fgClr>
                  <a:bgClr>
                    <a:srgbClr val="FFFFFF"/>
                  </a:bgClr>
                </a:pattFill>
                <a:ln w="3175">
                  <a:solidFill>
                    <a:srgbClr val="000000"/>
                  </a:solidFill>
                  <a:miter lim="800000"/>
                  <a:headEnd/>
                  <a:tailEnd/>
                </a:ln>
              </p:spPr>
              <p:txBody>
                <a:bodyPr/>
                <a:lstStyle/>
                <a:p>
                  <a:endParaRPr lang="de-DE">
                    <a:latin typeface="Calibri" pitchFamily="34" charset="0"/>
                  </a:endParaRPr>
                </a:p>
              </p:txBody>
            </p:sp>
            <p:sp>
              <p:nvSpPr>
                <p:cNvPr id="90208" name="AutoShape 102" descr="Diagonal hell nach oben"/>
                <p:cNvSpPr>
                  <a:spLocks noChangeArrowheads="1"/>
                </p:cNvSpPr>
                <p:nvPr/>
              </p:nvSpPr>
              <p:spPr bwMode="auto">
                <a:xfrm flipV="1">
                  <a:off x="1890" y="7688"/>
                  <a:ext cx="231" cy="1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8 w 21600"/>
                    <a:gd name="T13" fmla="*/ 4541 h 21600"/>
                    <a:gd name="T14" fmla="*/ 17112 w 21600"/>
                    <a:gd name="T15" fmla="*/ 1705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pattFill prst="ltUpDiag">
                  <a:fgClr>
                    <a:srgbClr val="000000"/>
                  </a:fgClr>
                  <a:bgClr>
                    <a:srgbClr val="FFFFFF"/>
                  </a:bgClr>
                </a:pattFill>
                <a:ln w="3175">
                  <a:solidFill>
                    <a:srgbClr val="000000"/>
                  </a:solidFill>
                  <a:miter lim="800000"/>
                  <a:headEnd/>
                  <a:tailEnd/>
                </a:ln>
              </p:spPr>
              <p:txBody>
                <a:bodyPr/>
                <a:lstStyle/>
                <a:p>
                  <a:endParaRPr lang="de-DE">
                    <a:latin typeface="Calibri" pitchFamily="34" charset="0"/>
                  </a:endParaRPr>
                </a:p>
              </p:txBody>
            </p:sp>
          </p:grpSp>
          <p:grpSp>
            <p:nvGrpSpPr>
              <p:cNvPr id="90201" name="Group 103"/>
              <p:cNvGrpSpPr>
                <a:grpSpLocks/>
              </p:cNvGrpSpPr>
              <p:nvPr/>
            </p:nvGrpSpPr>
            <p:grpSpPr bwMode="auto">
              <a:xfrm>
                <a:off x="2792" y="7545"/>
                <a:ext cx="231" cy="319"/>
                <a:chOff x="1890" y="7545"/>
                <a:chExt cx="231" cy="319"/>
              </a:xfrm>
            </p:grpSpPr>
            <p:sp>
              <p:nvSpPr>
                <p:cNvPr id="90205" name="Rectangle 104" descr="Diagonal hell nach oben"/>
                <p:cNvSpPr>
                  <a:spLocks noChangeArrowheads="1"/>
                </p:cNvSpPr>
                <p:nvPr/>
              </p:nvSpPr>
              <p:spPr bwMode="auto">
                <a:xfrm>
                  <a:off x="1945" y="7545"/>
                  <a:ext cx="121" cy="143"/>
                </a:xfrm>
                <a:prstGeom prst="rect">
                  <a:avLst/>
                </a:prstGeom>
                <a:pattFill prst="ltUpDiag">
                  <a:fgClr>
                    <a:srgbClr val="000000"/>
                  </a:fgClr>
                  <a:bgClr>
                    <a:srgbClr val="FFFFFF"/>
                  </a:bgClr>
                </a:pattFill>
                <a:ln w="3175">
                  <a:solidFill>
                    <a:srgbClr val="000000"/>
                  </a:solidFill>
                  <a:miter lim="800000"/>
                  <a:headEnd/>
                  <a:tailEnd/>
                </a:ln>
              </p:spPr>
              <p:txBody>
                <a:bodyPr/>
                <a:lstStyle/>
                <a:p>
                  <a:endParaRPr lang="de-DE">
                    <a:latin typeface="Calibri" pitchFamily="34" charset="0"/>
                  </a:endParaRPr>
                </a:p>
              </p:txBody>
            </p:sp>
            <p:sp>
              <p:nvSpPr>
                <p:cNvPr id="90206" name="AutoShape 105" descr="Diagonal hell nach oben"/>
                <p:cNvSpPr>
                  <a:spLocks noChangeArrowheads="1"/>
                </p:cNvSpPr>
                <p:nvPr/>
              </p:nvSpPr>
              <p:spPr bwMode="auto">
                <a:xfrm flipV="1">
                  <a:off x="1890" y="7688"/>
                  <a:ext cx="231" cy="1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8 w 21600"/>
                    <a:gd name="T13" fmla="*/ 4541 h 21600"/>
                    <a:gd name="T14" fmla="*/ 17112 w 21600"/>
                    <a:gd name="T15" fmla="*/ 1705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pattFill prst="ltUpDiag">
                  <a:fgClr>
                    <a:srgbClr val="000000"/>
                  </a:fgClr>
                  <a:bgClr>
                    <a:srgbClr val="FFFFFF"/>
                  </a:bgClr>
                </a:pattFill>
                <a:ln w="3175">
                  <a:solidFill>
                    <a:srgbClr val="000000"/>
                  </a:solidFill>
                  <a:miter lim="800000"/>
                  <a:headEnd/>
                  <a:tailEnd/>
                </a:ln>
              </p:spPr>
              <p:txBody>
                <a:bodyPr/>
                <a:lstStyle/>
                <a:p>
                  <a:endParaRPr lang="de-DE">
                    <a:latin typeface="Calibri" pitchFamily="34" charset="0"/>
                  </a:endParaRPr>
                </a:p>
              </p:txBody>
            </p:sp>
          </p:grpSp>
          <p:grpSp>
            <p:nvGrpSpPr>
              <p:cNvPr id="90202" name="Group 106"/>
              <p:cNvGrpSpPr>
                <a:grpSpLocks/>
              </p:cNvGrpSpPr>
              <p:nvPr/>
            </p:nvGrpSpPr>
            <p:grpSpPr bwMode="auto">
              <a:xfrm>
                <a:off x="3672" y="7545"/>
                <a:ext cx="231" cy="319"/>
                <a:chOff x="1890" y="7545"/>
                <a:chExt cx="231" cy="319"/>
              </a:xfrm>
            </p:grpSpPr>
            <p:sp>
              <p:nvSpPr>
                <p:cNvPr id="90203" name="Rectangle 107" descr="Diagonal hell nach oben"/>
                <p:cNvSpPr>
                  <a:spLocks noChangeArrowheads="1"/>
                </p:cNvSpPr>
                <p:nvPr/>
              </p:nvSpPr>
              <p:spPr bwMode="auto">
                <a:xfrm>
                  <a:off x="1945" y="7545"/>
                  <a:ext cx="121" cy="143"/>
                </a:xfrm>
                <a:prstGeom prst="rect">
                  <a:avLst/>
                </a:prstGeom>
                <a:pattFill prst="ltUpDiag">
                  <a:fgClr>
                    <a:srgbClr val="000000"/>
                  </a:fgClr>
                  <a:bgClr>
                    <a:srgbClr val="FFFFFF"/>
                  </a:bgClr>
                </a:pattFill>
                <a:ln w="3175">
                  <a:solidFill>
                    <a:srgbClr val="000000"/>
                  </a:solidFill>
                  <a:miter lim="800000"/>
                  <a:headEnd/>
                  <a:tailEnd/>
                </a:ln>
              </p:spPr>
              <p:txBody>
                <a:bodyPr/>
                <a:lstStyle/>
                <a:p>
                  <a:endParaRPr lang="de-DE">
                    <a:latin typeface="Calibri" pitchFamily="34" charset="0"/>
                  </a:endParaRPr>
                </a:p>
              </p:txBody>
            </p:sp>
            <p:sp>
              <p:nvSpPr>
                <p:cNvPr id="90204" name="AutoShape 108" descr="Diagonal hell nach oben"/>
                <p:cNvSpPr>
                  <a:spLocks noChangeArrowheads="1"/>
                </p:cNvSpPr>
                <p:nvPr/>
              </p:nvSpPr>
              <p:spPr bwMode="auto">
                <a:xfrm flipV="1">
                  <a:off x="1890" y="7688"/>
                  <a:ext cx="231" cy="1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8 w 21600"/>
                    <a:gd name="T13" fmla="*/ 4541 h 21600"/>
                    <a:gd name="T14" fmla="*/ 17112 w 21600"/>
                    <a:gd name="T15" fmla="*/ 1705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pattFill prst="ltUpDiag">
                  <a:fgClr>
                    <a:srgbClr val="000000"/>
                  </a:fgClr>
                  <a:bgClr>
                    <a:srgbClr val="FFFFFF"/>
                  </a:bgClr>
                </a:pattFill>
                <a:ln w="3175">
                  <a:solidFill>
                    <a:srgbClr val="000000"/>
                  </a:solidFill>
                  <a:miter lim="800000"/>
                  <a:headEnd/>
                  <a:tailEnd/>
                </a:ln>
              </p:spPr>
              <p:txBody>
                <a:bodyPr/>
                <a:lstStyle/>
                <a:p>
                  <a:endParaRPr lang="de-DE">
                    <a:latin typeface="Calibri" pitchFamily="34" charset="0"/>
                  </a:endParaRPr>
                </a:p>
              </p:txBody>
            </p:sp>
          </p:grpSp>
        </p:grpSp>
        <p:sp>
          <p:nvSpPr>
            <p:cNvPr id="90184" name="Oval 109"/>
            <p:cNvSpPr>
              <a:spLocks noChangeArrowheads="1"/>
            </p:cNvSpPr>
            <p:nvPr/>
          </p:nvSpPr>
          <p:spPr bwMode="auto">
            <a:xfrm>
              <a:off x="11284" y="2969"/>
              <a:ext cx="55" cy="121"/>
            </a:xfrm>
            <a:prstGeom prst="ellipse">
              <a:avLst/>
            </a:prstGeom>
            <a:solidFill>
              <a:srgbClr val="FFCC00"/>
            </a:solidFill>
            <a:ln w="9525">
              <a:round/>
              <a:headEnd/>
              <a:tailEnd/>
            </a:ln>
            <a:scene3d>
              <a:camera prst="legacyObliqueRight"/>
              <a:lightRig rig="legacyFlat3" dir="b"/>
            </a:scene3d>
            <a:sp3d extrusionH="430200" prstMaterial="legacyMatte">
              <a:bevelT w="13500" h="13500" prst="angle"/>
              <a:bevelB w="13500" h="13500" prst="angle"/>
              <a:extrusionClr>
                <a:srgbClr val="FFCC00"/>
              </a:extrusionClr>
            </a:sp3d>
          </p:spPr>
          <p:txBody>
            <a:bodyPr>
              <a:flatTx/>
            </a:bodyPr>
            <a:lstStyle/>
            <a:p>
              <a:endParaRPr lang="de-DE">
                <a:latin typeface="Calibri" pitchFamily="34" charset="0"/>
              </a:endParaRPr>
            </a:p>
          </p:txBody>
        </p:sp>
        <p:sp>
          <p:nvSpPr>
            <p:cNvPr id="90185" name="Rectangle 110" descr="Diagonal hell nach oben"/>
            <p:cNvSpPr>
              <a:spLocks noChangeArrowheads="1"/>
            </p:cNvSpPr>
            <p:nvPr/>
          </p:nvSpPr>
          <p:spPr bwMode="auto">
            <a:xfrm>
              <a:off x="8578" y="3464"/>
              <a:ext cx="3102" cy="22"/>
            </a:xfrm>
            <a:prstGeom prst="rect">
              <a:avLst/>
            </a:prstGeom>
            <a:pattFill prst="ltUpDiag">
              <a:fgClr>
                <a:srgbClr val="969696"/>
              </a:fgClr>
              <a:bgClr>
                <a:srgbClr val="CCFFFF"/>
              </a:bgClr>
            </a:pattFill>
            <a:ln w="3175">
              <a:solidFill>
                <a:srgbClr val="000000"/>
              </a:solidFill>
              <a:miter lim="800000"/>
              <a:headEnd/>
              <a:tailEnd/>
            </a:ln>
          </p:spPr>
          <p:txBody>
            <a:bodyPr/>
            <a:lstStyle/>
            <a:p>
              <a:endParaRPr lang="de-DE">
                <a:latin typeface="Calibri" pitchFamily="34" charset="0"/>
              </a:endParaRPr>
            </a:p>
          </p:txBody>
        </p:sp>
      </p:grpSp>
      <p:sp>
        <p:nvSpPr>
          <p:cNvPr id="55407" name="AutoShape 111"/>
          <p:cNvSpPr>
            <a:spLocks noChangeArrowheads="1"/>
          </p:cNvSpPr>
          <p:nvPr/>
        </p:nvSpPr>
        <p:spPr bwMode="auto">
          <a:xfrm flipV="1">
            <a:off x="7596188" y="4268788"/>
            <a:ext cx="133350" cy="630237"/>
          </a:xfrm>
          <a:custGeom>
            <a:avLst/>
            <a:gdLst>
              <a:gd name="T0" fmla="*/ 34906708 w 21600"/>
              <a:gd name="T1" fmla="*/ 1954185578 h 21600"/>
              <a:gd name="T2" fmla="*/ 19946862 w 21600"/>
              <a:gd name="T3" fmla="*/ 2147483647 h 21600"/>
              <a:gd name="T4" fmla="*/ 4986728 w 21600"/>
              <a:gd name="T5" fmla="*/ 1954185578 h 21600"/>
              <a:gd name="T6" fmla="*/ 1994686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FFFFFF"/>
              </a:gs>
              <a:gs pos="50000">
                <a:srgbClr val="3366FF"/>
              </a:gs>
              <a:gs pos="100000">
                <a:srgbClr val="FFFFFF"/>
              </a:gs>
            </a:gsLst>
            <a:lin ang="0" scaled="1"/>
          </a:gradFill>
          <a:ln w="0" algn="ctr">
            <a:solidFill>
              <a:srgbClr val="3366FF"/>
            </a:solidFill>
            <a:prstDash val="dash"/>
            <a:miter lim="800000"/>
            <a:headEnd/>
            <a:tailEnd/>
          </a:ln>
        </p:spPr>
        <p:txBody>
          <a:bodyPr lIns="45720" rIns="45720" anchor="ctr">
            <a:spAutoFit/>
          </a:bodyPr>
          <a:lstStyle/>
          <a:p>
            <a:endParaRPr lang="de-DE">
              <a:latin typeface="Calibri" pitchFamily="34" charset="0"/>
            </a:endParaRPr>
          </a:p>
        </p:txBody>
      </p:sp>
      <p:sp>
        <p:nvSpPr>
          <p:cNvPr id="55408" name="AutoShape 112"/>
          <p:cNvSpPr>
            <a:spLocks noChangeArrowheads="1"/>
          </p:cNvSpPr>
          <p:nvPr/>
        </p:nvSpPr>
        <p:spPr bwMode="auto">
          <a:xfrm flipV="1">
            <a:off x="7596188" y="4268788"/>
            <a:ext cx="133350" cy="630237"/>
          </a:xfrm>
          <a:custGeom>
            <a:avLst/>
            <a:gdLst>
              <a:gd name="T0" fmla="*/ 34906708 w 21600"/>
              <a:gd name="T1" fmla="*/ 1954185578 h 21600"/>
              <a:gd name="T2" fmla="*/ 19946862 w 21600"/>
              <a:gd name="T3" fmla="*/ 2147483647 h 21600"/>
              <a:gd name="T4" fmla="*/ 4986728 w 21600"/>
              <a:gd name="T5" fmla="*/ 1954185578 h 21600"/>
              <a:gd name="T6" fmla="*/ 1994686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3366FF"/>
              </a:gs>
              <a:gs pos="50000">
                <a:srgbClr val="FFFFFF"/>
              </a:gs>
              <a:gs pos="100000">
                <a:srgbClr val="3366FF"/>
              </a:gs>
            </a:gsLst>
            <a:lin ang="0" scaled="1"/>
          </a:gradFill>
          <a:ln w="0" algn="ctr">
            <a:solidFill>
              <a:srgbClr val="3366FF"/>
            </a:solidFill>
            <a:prstDash val="dashDot"/>
            <a:miter lim="800000"/>
            <a:headEnd/>
            <a:tailEnd/>
          </a:ln>
        </p:spPr>
        <p:txBody>
          <a:bodyPr lIns="45720" rIns="45720" anchor="ctr">
            <a:spAutoFit/>
          </a:bodyPr>
          <a:lstStyle/>
          <a:p>
            <a:endParaRPr lang="de-DE">
              <a:latin typeface="Calibri" pitchFamily="34" charset="0"/>
            </a:endParaRPr>
          </a:p>
        </p:txBody>
      </p:sp>
      <p:sp>
        <p:nvSpPr>
          <p:cNvPr id="55409" name="Text Box 113"/>
          <p:cNvSpPr txBox="1">
            <a:spLocks noChangeArrowheads="1"/>
          </p:cNvSpPr>
          <p:nvPr/>
        </p:nvSpPr>
        <p:spPr bwMode="auto">
          <a:xfrm>
            <a:off x="7929563" y="3800475"/>
            <a:ext cx="995362" cy="357188"/>
          </a:xfrm>
          <a:prstGeom prst="rect">
            <a:avLst/>
          </a:prstGeom>
          <a:solidFill>
            <a:srgbClr val="CCFFFF"/>
          </a:solidFill>
          <a:ln w="15875" algn="ctr">
            <a:solidFill>
              <a:srgbClr val="008000"/>
            </a:solidFill>
            <a:miter lim="800000"/>
            <a:headEnd/>
            <a:tailEnd/>
          </a:ln>
        </p:spPr>
        <p:txBody>
          <a:bodyPr lIns="9144" tIns="9144" rIns="9144" bIns="9144">
            <a:spAutoFit/>
          </a:bodyPr>
          <a:lstStyle/>
          <a:p>
            <a:r>
              <a:rPr lang="de-DE" sz="1100"/>
              <a:t> Anmachwasser</a:t>
            </a:r>
          </a:p>
        </p:txBody>
      </p:sp>
      <p:grpSp>
        <p:nvGrpSpPr>
          <p:cNvPr id="17" name="Group 114"/>
          <p:cNvGrpSpPr>
            <a:grpSpLocks/>
          </p:cNvGrpSpPr>
          <p:nvPr/>
        </p:nvGrpSpPr>
        <p:grpSpPr bwMode="auto">
          <a:xfrm rot="10800000">
            <a:off x="6100763" y="5637213"/>
            <a:ext cx="398462" cy="323850"/>
            <a:chOff x="557" y="2263"/>
            <a:chExt cx="210" cy="86"/>
          </a:xfrm>
        </p:grpSpPr>
        <p:sp>
          <p:nvSpPr>
            <p:cNvPr id="90177" name="Line 115"/>
            <p:cNvSpPr>
              <a:spLocks noChangeShapeType="1"/>
            </p:cNvSpPr>
            <p:nvPr/>
          </p:nvSpPr>
          <p:spPr bwMode="auto">
            <a:xfrm rot="5400000">
              <a:off x="531" y="2289"/>
              <a:ext cx="85" cy="34"/>
            </a:xfrm>
            <a:prstGeom prst="line">
              <a:avLst/>
            </a:prstGeom>
            <a:noFill/>
            <a:ln w="25400">
              <a:solidFill>
                <a:srgbClr val="FF0000"/>
              </a:solidFill>
              <a:round/>
              <a:headEnd/>
              <a:tailEnd/>
            </a:ln>
          </p:spPr>
          <p:txBody>
            <a:bodyPr/>
            <a:lstStyle/>
            <a:p>
              <a:endParaRPr lang="de-DE"/>
            </a:p>
          </p:txBody>
        </p:sp>
        <p:sp>
          <p:nvSpPr>
            <p:cNvPr id="90178" name="Line 116"/>
            <p:cNvSpPr>
              <a:spLocks noChangeShapeType="1"/>
            </p:cNvSpPr>
            <p:nvPr/>
          </p:nvSpPr>
          <p:spPr bwMode="auto">
            <a:xfrm rot="5400000">
              <a:off x="672" y="2289"/>
              <a:ext cx="85" cy="34"/>
            </a:xfrm>
            <a:prstGeom prst="line">
              <a:avLst/>
            </a:prstGeom>
            <a:noFill/>
            <a:ln w="25400">
              <a:solidFill>
                <a:srgbClr val="FF0000"/>
              </a:solidFill>
              <a:round/>
              <a:headEnd/>
              <a:tailEnd/>
            </a:ln>
          </p:spPr>
          <p:txBody>
            <a:bodyPr/>
            <a:lstStyle/>
            <a:p>
              <a:endParaRPr lang="de-DE"/>
            </a:p>
          </p:txBody>
        </p:sp>
        <p:sp>
          <p:nvSpPr>
            <p:cNvPr id="90179" name="Line 117"/>
            <p:cNvSpPr>
              <a:spLocks noChangeShapeType="1"/>
            </p:cNvSpPr>
            <p:nvPr/>
          </p:nvSpPr>
          <p:spPr bwMode="auto">
            <a:xfrm rot="5400000" flipV="1">
              <a:off x="707" y="2289"/>
              <a:ext cx="85" cy="35"/>
            </a:xfrm>
            <a:prstGeom prst="line">
              <a:avLst/>
            </a:prstGeom>
            <a:noFill/>
            <a:ln w="25400">
              <a:solidFill>
                <a:srgbClr val="FF0000"/>
              </a:solidFill>
              <a:round/>
              <a:headEnd/>
              <a:tailEnd/>
            </a:ln>
          </p:spPr>
          <p:txBody>
            <a:bodyPr/>
            <a:lstStyle/>
            <a:p>
              <a:endParaRPr lang="de-DE"/>
            </a:p>
          </p:txBody>
        </p:sp>
        <p:sp>
          <p:nvSpPr>
            <p:cNvPr id="90180" name="Line 118"/>
            <p:cNvSpPr>
              <a:spLocks noChangeShapeType="1"/>
            </p:cNvSpPr>
            <p:nvPr/>
          </p:nvSpPr>
          <p:spPr bwMode="auto">
            <a:xfrm rot="5400000">
              <a:off x="602" y="2290"/>
              <a:ext cx="85" cy="34"/>
            </a:xfrm>
            <a:prstGeom prst="line">
              <a:avLst/>
            </a:prstGeom>
            <a:noFill/>
            <a:ln w="25400">
              <a:solidFill>
                <a:srgbClr val="FF0000"/>
              </a:solidFill>
              <a:round/>
              <a:headEnd/>
              <a:tailEnd/>
            </a:ln>
          </p:spPr>
          <p:txBody>
            <a:bodyPr/>
            <a:lstStyle/>
            <a:p>
              <a:endParaRPr lang="de-DE"/>
            </a:p>
          </p:txBody>
        </p:sp>
        <p:sp>
          <p:nvSpPr>
            <p:cNvPr id="90181" name="Line 119"/>
            <p:cNvSpPr>
              <a:spLocks noChangeShapeType="1"/>
            </p:cNvSpPr>
            <p:nvPr/>
          </p:nvSpPr>
          <p:spPr bwMode="auto">
            <a:xfrm rot="5400000" flipV="1">
              <a:off x="636" y="2289"/>
              <a:ext cx="85" cy="34"/>
            </a:xfrm>
            <a:prstGeom prst="line">
              <a:avLst/>
            </a:prstGeom>
            <a:noFill/>
            <a:ln w="25400">
              <a:solidFill>
                <a:srgbClr val="FF0000"/>
              </a:solidFill>
              <a:round/>
              <a:headEnd/>
              <a:tailEnd/>
            </a:ln>
          </p:spPr>
          <p:txBody>
            <a:bodyPr/>
            <a:lstStyle/>
            <a:p>
              <a:endParaRPr lang="de-DE"/>
            </a:p>
          </p:txBody>
        </p:sp>
        <p:sp>
          <p:nvSpPr>
            <p:cNvPr id="90182" name="Line 120"/>
            <p:cNvSpPr>
              <a:spLocks noChangeShapeType="1"/>
            </p:cNvSpPr>
            <p:nvPr/>
          </p:nvSpPr>
          <p:spPr bwMode="auto">
            <a:xfrm rot="5400000" flipV="1">
              <a:off x="566" y="2289"/>
              <a:ext cx="85" cy="34"/>
            </a:xfrm>
            <a:prstGeom prst="line">
              <a:avLst/>
            </a:prstGeom>
            <a:noFill/>
            <a:ln w="25400">
              <a:solidFill>
                <a:srgbClr val="FF0000"/>
              </a:solidFill>
              <a:round/>
              <a:headEnd/>
              <a:tailEnd/>
            </a:ln>
          </p:spPr>
          <p:txBody>
            <a:bodyPr/>
            <a:lstStyle/>
            <a:p>
              <a:endParaRPr lang="de-DE"/>
            </a:p>
          </p:txBody>
        </p:sp>
      </p:grpSp>
      <p:sp>
        <p:nvSpPr>
          <p:cNvPr id="55417" name="Line 121"/>
          <p:cNvSpPr>
            <a:spLocks noChangeShapeType="1"/>
          </p:cNvSpPr>
          <p:nvPr/>
        </p:nvSpPr>
        <p:spPr bwMode="auto">
          <a:xfrm rot="-5400000" flipH="1" flipV="1">
            <a:off x="5552282" y="5468143"/>
            <a:ext cx="0" cy="696913"/>
          </a:xfrm>
          <a:prstGeom prst="line">
            <a:avLst/>
          </a:prstGeom>
          <a:noFill/>
          <a:ln w="31750">
            <a:solidFill>
              <a:srgbClr val="FF6600"/>
            </a:solidFill>
            <a:round/>
            <a:headEnd/>
            <a:tailEnd type="triangle" w="lg" len="lg"/>
          </a:ln>
        </p:spPr>
        <p:txBody>
          <a:bodyPr lIns="45720" rIns="45720" anchorCtr="1">
            <a:spAutoFit/>
          </a:bodyPr>
          <a:lstStyle/>
          <a:p>
            <a:endParaRPr lang="de-DE"/>
          </a:p>
        </p:txBody>
      </p:sp>
      <p:sp>
        <p:nvSpPr>
          <p:cNvPr id="55418" name="Freeform 122"/>
          <p:cNvSpPr>
            <a:spLocks/>
          </p:cNvSpPr>
          <p:nvPr/>
        </p:nvSpPr>
        <p:spPr bwMode="auto">
          <a:xfrm>
            <a:off x="884238" y="1641475"/>
            <a:ext cx="4052887" cy="369888"/>
          </a:xfrm>
          <a:custGeom>
            <a:avLst/>
            <a:gdLst>
              <a:gd name="T0" fmla="*/ 0 w 2766"/>
              <a:gd name="T1" fmla="*/ 2147483647 h 2426"/>
              <a:gd name="T2" fmla="*/ 0 w 2766"/>
              <a:gd name="T3" fmla="*/ 0 h 2426"/>
              <a:gd name="T4" fmla="*/ 2147483647 w 2766"/>
              <a:gd name="T5" fmla="*/ 0 h 2426"/>
              <a:gd name="T6" fmla="*/ 2147483647 w 2766"/>
              <a:gd name="T7" fmla="*/ 2147483647 h 2426"/>
              <a:gd name="T8" fmla="*/ 0 60000 65536"/>
              <a:gd name="T9" fmla="*/ 0 60000 65536"/>
              <a:gd name="T10" fmla="*/ 0 60000 65536"/>
              <a:gd name="T11" fmla="*/ 0 60000 65536"/>
              <a:gd name="T12" fmla="*/ 0 w 2766"/>
              <a:gd name="T13" fmla="*/ 0 h 2426"/>
              <a:gd name="T14" fmla="*/ 2766 w 2766"/>
              <a:gd name="T15" fmla="*/ 2426 h 2426"/>
            </a:gdLst>
            <a:ahLst/>
            <a:cxnLst>
              <a:cxn ang="T8">
                <a:pos x="T0" y="T1"/>
              </a:cxn>
              <a:cxn ang="T9">
                <a:pos x="T2" y="T3"/>
              </a:cxn>
              <a:cxn ang="T10">
                <a:pos x="T4" y="T5"/>
              </a:cxn>
              <a:cxn ang="T11">
                <a:pos x="T6" y="T7"/>
              </a:cxn>
            </a:cxnLst>
            <a:rect l="T12" t="T13" r="T14" b="T15"/>
            <a:pathLst>
              <a:path w="2766" h="2426">
                <a:moveTo>
                  <a:pt x="0" y="272"/>
                </a:moveTo>
                <a:lnTo>
                  <a:pt x="0" y="0"/>
                </a:lnTo>
                <a:lnTo>
                  <a:pt x="2766" y="0"/>
                </a:lnTo>
                <a:lnTo>
                  <a:pt x="2766" y="2426"/>
                </a:lnTo>
              </a:path>
            </a:pathLst>
          </a:custGeom>
          <a:noFill/>
          <a:ln w="31750">
            <a:solidFill>
              <a:srgbClr val="FF0000"/>
            </a:solidFill>
            <a:round/>
            <a:headEnd/>
            <a:tailEnd type="triangle" w="lg" len="lg"/>
          </a:ln>
        </p:spPr>
        <p:txBody>
          <a:bodyPr lIns="45720" rIns="45720" anchorCtr="1">
            <a:spAutoFit/>
          </a:bodyPr>
          <a:lstStyle/>
          <a:p>
            <a:endParaRPr lang="de-DE">
              <a:latin typeface="Calibri" pitchFamily="34" charset="0"/>
            </a:endParaRPr>
          </a:p>
        </p:txBody>
      </p:sp>
      <p:sp>
        <p:nvSpPr>
          <p:cNvPr id="55419" name="Freeform 123"/>
          <p:cNvSpPr>
            <a:spLocks/>
          </p:cNvSpPr>
          <p:nvPr/>
        </p:nvSpPr>
        <p:spPr bwMode="auto">
          <a:xfrm>
            <a:off x="2446338" y="3692525"/>
            <a:ext cx="2192337" cy="369888"/>
          </a:xfrm>
          <a:custGeom>
            <a:avLst/>
            <a:gdLst>
              <a:gd name="T0" fmla="*/ 0 w 1496"/>
              <a:gd name="T1" fmla="*/ 0 h 1112"/>
              <a:gd name="T2" fmla="*/ 2147483647 w 1496"/>
              <a:gd name="T3" fmla="*/ 0 h 1112"/>
              <a:gd name="T4" fmla="*/ 2147483647 w 1496"/>
              <a:gd name="T5" fmla="*/ 2147483647 h 1112"/>
              <a:gd name="T6" fmla="*/ 0 60000 65536"/>
              <a:gd name="T7" fmla="*/ 0 60000 65536"/>
              <a:gd name="T8" fmla="*/ 0 60000 65536"/>
              <a:gd name="T9" fmla="*/ 0 w 1496"/>
              <a:gd name="T10" fmla="*/ 0 h 1112"/>
              <a:gd name="T11" fmla="*/ 1496 w 1496"/>
              <a:gd name="T12" fmla="*/ 1112 h 1112"/>
            </a:gdLst>
            <a:ahLst/>
            <a:cxnLst>
              <a:cxn ang="T6">
                <a:pos x="T0" y="T1"/>
              </a:cxn>
              <a:cxn ang="T7">
                <a:pos x="T2" y="T3"/>
              </a:cxn>
              <a:cxn ang="T8">
                <a:pos x="T4" y="T5"/>
              </a:cxn>
            </a:cxnLst>
            <a:rect l="T9" t="T10" r="T11" b="T12"/>
            <a:pathLst>
              <a:path w="1496" h="1112">
                <a:moveTo>
                  <a:pt x="0" y="0"/>
                </a:moveTo>
                <a:lnTo>
                  <a:pt x="1496" y="0"/>
                </a:lnTo>
                <a:lnTo>
                  <a:pt x="1496" y="1112"/>
                </a:lnTo>
              </a:path>
            </a:pathLst>
          </a:custGeom>
          <a:noFill/>
          <a:ln w="25400">
            <a:solidFill>
              <a:srgbClr val="800000"/>
            </a:solidFill>
            <a:round/>
            <a:headEnd/>
            <a:tailEnd type="triangle" w="lg" len="lg"/>
          </a:ln>
        </p:spPr>
        <p:txBody>
          <a:bodyPr lIns="45720" rIns="45720" anchorCtr="1">
            <a:spAutoFit/>
          </a:bodyPr>
          <a:lstStyle/>
          <a:p>
            <a:endParaRPr lang="de-DE">
              <a:latin typeface="Calibri" pitchFamily="34" charset="0"/>
            </a:endParaRPr>
          </a:p>
        </p:txBody>
      </p:sp>
      <p:sp>
        <p:nvSpPr>
          <p:cNvPr id="55420" name="Text Box 124"/>
          <p:cNvSpPr txBox="1">
            <a:spLocks noChangeArrowheads="1"/>
          </p:cNvSpPr>
          <p:nvPr/>
        </p:nvSpPr>
        <p:spPr bwMode="auto">
          <a:xfrm>
            <a:off x="3109913" y="2103438"/>
            <a:ext cx="1330325" cy="369887"/>
          </a:xfrm>
          <a:prstGeom prst="rect">
            <a:avLst/>
          </a:prstGeom>
          <a:gradFill rotWithShape="1">
            <a:gsLst>
              <a:gs pos="0">
                <a:srgbClr val="FFFF99"/>
              </a:gs>
              <a:gs pos="100000">
                <a:srgbClr val="CCFFCC"/>
              </a:gs>
            </a:gsLst>
            <a:lin ang="0" scaled="1"/>
          </a:gradFill>
          <a:ln w="22225" algn="ctr">
            <a:solidFill>
              <a:srgbClr val="008000"/>
            </a:solidFill>
            <a:miter lim="800000"/>
            <a:headEnd/>
            <a:tailEnd/>
          </a:ln>
        </p:spPr>
        <p:txBody>
          <a:bodyPr lIns="45720" rIns="45720" anchorCtr="1">
            <a:spAutoFit/>
          </a:bodyPr>
          <a:lstStyle/>
          <a:p>
            <a:pPr algn="ctr"/>
            <a:r>
              <a:rPr lang="de-DE">
                <a:latin typeface="Calibri" pitchFamily="34" charset="0"/>
              </a:rPr>
              <a:t>Vorwaermer</a:t>
            </a:r>
          </a:p>
        </p:txBody>
      </p:sp>
      <p:sp>
        <p:nvSpPr>
          <p:cNvPr id="55421" name="Rectangle 125"/>
          <p:cNvSpPr>
            <a:spLocks noChangeArrowheads="1"/>
          </p:cNvSpPr>
          <p:nvPr/>
        </p:nvSpPr>
        <p:spPr bwMode="auto">
          <a:xfrm>
            <a:off x="3076575" y="2058988"/>
            <a:ext cx="92075" cy="369887"/>
          </a:xfrm>
          <a:prstGeom prst="rect">
            <a:avLst/>
          </a:prstGeom>
          <a:solidFill>
            <a:srgbClr val="FFFFFF"/>
          </a:solidFill>
          <a:ln w="9525" algn="ctr">
            <a:solidFill>
              <a:srgbClr val="FFFFFF"/>
            </a:solidFill>
            <a:miter lim="800000"/>
            <a:headEnd/>
            <a:tailEnd/>
          </a:ln>
        </p:spPr>
        <p:txBody>
          <a:bodyPr wrap="none" lIns="45720" rIns="45720" anchor="ctr">
            <a:spAutoFit/>
          </a:bodyPr>
          <a:lstStyle/>
          <a:p>
            <a:endParaRPr lang="de-DE">
              <a:latin typeface="Calibri" pitchFamily="34" charset="0"/>
            </a:endParaRPr>
          </a:p>
        </p:txBody>
      </p:sp>
      <p:sp>
        <p:nvSpPr>
          <p:cNvPr id="55422" name="Freeform 126"/>
          <p:cNvSpPr>
            <a:spLocks/>
          </p:cNvSpPr>
          <p:nvPr/>
        </p:nvSpPr>
        <p:spPr bwMode="auto">
          <a:xfrm>
            <a:off x="5437188" y="1158875"/>
            <a:ext cx="3487737" cy="369888"/>
          </a:xfrm>
          <a:custGeom>
            <a:avLst/>
            <a:gdLst>
              <a:gd name="T0" fmla="*/ 0 w 2381"/>
              <a:gd name="T1" fmla="*/ 2147483647 h 1089"/>
              <a:gd name="T2" fmla="*/ 2147483647 w 2381"/>
              <a:gd name="T3" fmla="*/ 2147483647 h 1089"/>
              <a:gd name="T4" fmla="*/ 2147483647 w 2381"/>
              <a:gd name="T5" fmla="*/ 0 h 1089"/>
              <a:gd name="T6" fmla="*/ 2147483647 w 2381"/>
              <a:gd name="T7" fmla="*/ 0 h 1089"/>
              <a:gd name="T8" fmla="*/ 2147483647 w 2381"/>
              <a:gd name="T9" fmla="*/ 2147483647 h 1089"/>
              <a:gd name="T10" fmla="*/ 0 w 2381"/>
              <a:gd name="T11" fmla="*/ 2147483647 h 1089"/>
              <a:gd name="T12" fmla="*/ 0 w 2381"/>
              <a:gd name="T13" fmla="*/ 2147483647 h 1089"/>
              <a:gd name="T14" fmla="*/ 0 60000 65536"/>
              <a:gd name="T15" fmla="*/ 0 60000 65536"/>
              <a:gd name="T16" fmla="*/ 0 60000 65536"/>
              <a:gd name="T17" fmla="*/ 0 60000 65536"/>
              <a:gd name="T18" fmla="*/ 0 60000 65536"/>
              <a:gd name="T19" fmla="*/ 0 60000 65536"/>
              <a:gd name="T20" fmla="*/ 0 60000 65536"/>
              <a:gd name="T21" fmla="*/ 0 w 2381"/>
              <a:gd name="T22" fmla="*/ 0 h 1089"/>
              <a:gd name="T23" fmla="*/ 2381 w 2381"/>
              <a:gd name="T24" fmla="*/ 1089 h 10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1" h="1089">
                <a:moveTo>
                  <a:pt x="0" y="522"/>
                </a:moveTo>
                <a:lnTo>
                  <a:pt x="249" y="522"/>
                </a:lnTo>
                <a:lnTo>
                  <a:pt x="249" y="0"/>
                </a:lnTo>
                <a:lnTo>
                  <a:pt x="2381" y="0"/>
                </a:lnTo>
                <a:lnTo>
                  <a:pt x="2381" y="1089"/>
                </a:lnTo>
                <a:lnTo>
                  <a:pt x="0" y="1089"/>
                </a:lnTo>
                <a:lnTo>
                  <a:pt x="0" y="522"/>
                </a:lnTo>
                <a:close/>
              </a:path>
            </a:pathLst>
          </a:custGeom>
          <a:solidFill>
            <a:srgbClr val="FFFFFF"/>
          </a:solidFill>
          <a:ln w="9525">
            <a:solidFill>
              <a:srgbClr val="FFFFFF"/>
            </a:solidFill>
            <a:round/>
            <a:headEnd/>
            <a:tailEnd/>
          </a:ln>
        </p:spPr>
        <p:txBody>
          <a:bodyPr lIns="45720" rIns="45720" anchorCtr="1">
            <a:spAutoFit/>
          </a:bodyPr>
          <a:lstStyle/>
          <a:p>
            <a:endParaRPr lang="de-DE">
              <a:latin typeface="Calibri" pitchFamily="34" charset="0"/>
            </a:endParaRPr>
          </a:p>
        </p:txBody>
      </p:sp>
      <p:sp>
        <p:nvSpPr>
          <p:cNvPr id="55423" name="Freeform 127"/>
          <p:cNvSpPr>
            <a:spLocks/>
          </p:cNvSpPr>
          <p:nvPr/>
        </p:nvSpPr>
        <p:spPr bwMode="auto">
          <a:xfrm>
            <a:off x="915988" y="3141663"/>
            <a:ext cx="3290887" cy="369887"/>
          </a:xfrm>
          <a:custGeom>
            <a:avLst/>
            <a:gdLst>
              <a:gd name="T0" fmla="*/ 2147483647 w 2246"/>
              <a:gd name="T1" fmla="*/ 0 h 839"/>
              <a:gd name="T2" fmla="*/ 2147483647 w 2246"/>
              <a:gd name="T3" fmla="*/ 2147483647 h 839"/>
              <a:gd name="T4" fmla="*/ 2147483647 w 2246"/>
              <a:gd name="T5" fmla="*/ 2147483647 h 839"/>
              <a:gd name="T6" fmla="*/ 2147483647 w 2246"/>
              <a:gd name="T7" fmla="*/ 2147483647 h 839"/>
              <a:gd name="T8" fmla="*/ 2147483647 w 2246"/>
              <a:gd name="T9" fmla="*/ 2147483647 h 839"/>
              <a:gd name="T10" fmla="*/ 2147483647 w 2246"/>
              <a:gd name="T11" fmla="*/ 2147483647 h 839"/>
              <a:gd name="T12" fmla="*/ 0 w 2246"/>
              <a:gd name="T13" fmla="*/ 2147483647 h 839"/>
              <a:gd name="T14" fmla="*/ 0 w 2246"/>
              <a:gd name="T15" fmla="*/ 0 h 839"/>
              <a:gd name="T16" fmla="*/ 2147483647 w 2246"/>
              <a:gd name="T17" fmla="*/ 0 h 8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6"/>
              <a:gd name="T28" fmla="*/ 0 h 839"/>
              <a:gd name="T29" fmla="*/ 2246 w 2246"/>
              <a:gd name="T30" fmla="*/ 839 h 8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6" h="839">
                <a:moveTo>
                  <a:pt x="1021" y="0"/>
                </a:moveTo>
                <a:lnTo>
                  <a:pt x="1021" y="430"/>
                </a:lnTo>
                <a:lnTo>
                  <a:pt x="2246" y="430"/>
                </a:lnTo>
                <a:lnTo>
                  <a:pt x="2246" y="839"/>
                </a:lnTo>
                <a:lnTo>
                  <a:pt x="386" y="839"/>
                </a:lnTo>
                <a:lnTo>
                  <a:pt x="386" y="453"/>
                </a:lnTo>
                <a:lnTo>
                  <a:pt x="0" y="453"/>
                </a:lnTo>
                <a:lnTo>
                  <a:pt x="0" y="0"/>
                </a:lnTo>
                <a:lnTo>
                  <a:pt x="1021" y="0"/>
                </a:lnTo>
                <a:close/>
              </a:path>
            </a:pathLst>
          </a:custGeom>
          <a:solidFill>
            <a:srgbClr val="FFFFFF"/>
          </a:solidFill>
          <a:ln w="9525">
            <a:solidFill>
              <a:srgbClr val="FFFFFF"/>
            </a:solidFill>
            <a:round/>
            <a:headEnd/>
            <a:tailEnd/>
          </a:ln>
        </p:spPr>
        <p:txBody>
          <a:bodyPr lIns="45720" rIns="45720" anchorCtr="1">
            <a:spAutoFit/>
          </a:bodyPr>
          <a:lstStyle/>
          <a:p>
            <a:endParaRPr lang="de-DE">
              <a:latin typeface="Calibri" pitchFamily="34" charset="0"/>
            </a:endParaRPr>
          </a:p>
        </p:txBody>
      </p:sp>
      <p:sp>
        <p:nvSpPr>
          <p:cNvPr id="55424" name="Freeform 128"/>
          <p:cNvSpPr>
            <a:spLocks/>
          </p:cNvSpPr>
          <p:nvPr/>
        </p:nvSpPr>
        <p:spPr bwMode="auto">
          <a:xfrm>
            <a:off x="5203825" y="3392488"/>
            <a:ext cx="3821113" cy="369887"/>
          </a:xfrm>
          <a:custGeom>
            <a:avLst/>
            <a:gdLst>
              <a:gd name="T0" fmla="*/ 2147483647 w 2608"/>
              <a:gd name="T1" fmla="*/ 0 h 1883"/>
              <a:gd name="T2" fmla="*/ 2147483647 w 2608"/>
              <a:gd name="T3" fmla="*/ 2147483647 h 1883"/>
              <a:gd name="T4" fmla="*/ 2147483647 w 2608"/>
              <a:gd name="T5" fmla="*/ 2147483647 h 1883"/>
              <a:gd name="T6" fmla="*/ 0 w 2608"/>
              <a:gd name="T7" fmla="*/ 2147483647 h 1883"/>
              <a:gd name="T8" fmla="*/ 0 w 2608"/>
              <a:gd name="T9" fmla="*/ 2147483647 h 1883"/>
              <a:gd name="T10" fmla="*/ 2147483647 w 2608"/>
              <a:gd name="T11" fmla="*/ 2147483647 h 1883"/>
              <a:gd name="T12" fmla="*/ 2147483647 w 2608"/>
              <a:gd name="T13" fmla="*/ 2147483647 h 1883"/>
              <a:gd name="T14" fmla="*/ 2147483647 w 2608"/>
              <a:gd name="T15" fmla="*/ 0 h 1883"/>
              <a:gd name="T16" fmla="*/ 0 60000 65536"/>
              <a:gd name="T17" fmla="*/ 0 60000 65536"/>
              <a:gd name="T18" fmla="*/ 0 60000 65536"/>
              <a:gd name="T19" fmla="*/ 0 60000 65536"/>
              <a:gd name="T20" fmla="*/ 0 60000 65536"/>
              <a:gd name="T21" fmla="*/ 0 60000 65536"/>
              <a:gd name="T22" fmla="*/ 0 60000 65536"/>
              <a:gd name="T23" fmla="*/ 0 60000 65536"/>
              <a:gd name="T24" fmla="*/ 0 w 2608"/>
              <a:gd name="T25" fmla="*/ 0 h 1883"/>
              <a:gd name="T26" fmla="*/ 2608 w 2608"/>
              <a:gd name="T27" fmla="*/ 1883 h 18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8" h="1883">
                <a:moveTo>
                  <a:pt x="340" y="0"/>
                </a:moveTo>
                <a:lnTo>
                  <a:pt x="340" y="635"/>
                </a:lnTo>
                <a:lnTo>
                  <a:pt x="45" y="635"/>
                </a:lnTo>
                <a:lnTo>
                  <a:pt x="0" y="635"/>
                </a:lnTo>
                <a:lnTo>
                  <a:pt x="0" y="1883"/>
                </a:lnTo>
                <a:lnTo>
                  <a:pt x="2608" y="1883"/>
                </a:lnTo>
                <a:lnTo>
                  <a:pt x="2608" y="23"/>
                </a:lnTo>
                <a:lnTo>
                  <a:pt x="340" y="0"/>
                </a:lnTo>
                <a:close/>
              </a:path>
            </a:pathLst>
          </a:custGeom>
          <a:solidFill>
            <a:srgbClr val="FFFFFF"/>
          </a:solidFill>
          <a:ln w="9525">
            <a:solidFill>
              <a:srgbClr val="FFFFFF"/>
            </a:solidFill>
            <a:round/>
            <a:headEnd/>
            <a:tailEnd/>
          </a:ln>
        </p:spPr>
        <p:txBody>
          <a:bodyPr lIns="45720" rIns="45720" anchorCtr="1">
            <a:spAutoFit/>
          </a:bodyPr>
          <a:lstStyle/>
          <a:p>
            <a:endParaRPr lang="de-DE">
              <a:latin typeface="Calibri" pitchFamily="34" charset="0"/>
            </a:endParaRPr>
          </a:p>
        </p:txBody>
      </p:sp>
      <p:sp>
        <p:nvSpPr>
          <p:cNvPr id="55425" name="Text Box 129"/>
          <p:cNvSpPr txBox="1">
            <a:spLocks noChangeArrowheads="1"/>
          </p:cNvSpPr>
          <p:nvPr/>
        </p:nvSpPr>
        <p:spPr bwMode="auto">
          <a:xfrm>
            <a:off x="4406900" y="5529263"/>
            <a:ext cx="798513" cy="596900"/>
          </a:xfrm>
          <a:prstGeom prst="rect">
            <a:avLst/>
          </a:prstGeom>
          <a:gradFill rotWithShape="0">
            <a:gsLst>
              <a:gs pos="0">
                <a:srgbClr val="FFFF99"/>
              </a:gs>
              <a:gs pos="100000">
                <a:srgbClr val="FFCC99"/>
              </a:gs>
            </a:gsLst>
            <a:path path="shape">
              <a:fillToRect l="50000" t="50000" r="50000" b="50000"/>
            </a:path>
          </a:gradFill>
          <a:ln w="15875" algn="ctr">
            <a:solidFill>
              <a:srgbClr val="008000"/>
            </a:solidFill>
            <a:miter lim="800000"/>
            <a:headEnd/>
            <a:tailEnd/>
          </a:ln>
        </p:spPr>
        <p:txBody>
          <a:bodyPr lIns="45720" rIns="45720" anchorCtr="1">
            <a:spAutoFit/>
          </a:bodyPr>
          <a:lstStyle/>
          <a:p>
            <a:pPr algn="ctr"/>
            <a:r>
              <a:rPr lang="de-DE" sz="1600">
                <a:latin typeface="Calibri" pitchFamily="34" charset="0"/>
              </a:rPr>
              <a:t>Misch-Kammer</a:t>
            </a:r>
          </a:p>
        </p:txBody>
      </p:sp>
      <p:sp>
        <p:nvSpPr>
          <p:cNvPr id="55426" name="Rectangle 130"/>
          <p:cNvSpPr>
            <a:spLocks noChangeArrowheads="1"/>
          </p:cNvSpPr>
          <p:nvPr/>
        </p:nvSpPr>
        <p:spPr bwMode="auto">
          <a:xfrm>
            <a:off x="3840163" y="5481638"/>
            <a:ext cx="1662112" cy="369887"/>
          </a:xfrm>
          <a:prstGeom prst="rect">
            <a:avLst/>
          </a:prstGeom>
          <a:solidFill>
            <a:srgbClr val="FFFFFF"/>
          </a:solidFill>
          <a:ln w="9525" algn="ctr">
            <a:solidFill>
              <a:srgbClr val="FFFFFF"/>
            </a:solidFill>
            <a:miter lim="800000"/>
            <a:headEnd/>
            <a:tailEnd/>
          </a:ln>
        </p:spPr>
        <p:txBody>
          <a:bodyPr lIns="45720" rIns="45720" anchor="ctr">
            <a:spAutoFit/>
          </a:bodyPr>
          <a:lstStyle/>
          <a:p>
            <a:endParaRPr lang="de-DE">
              <a:latin typeface="Calibri" pitchFamily="34" charset="0"/>
            </a:endParaRPr>
          </a:p>
        </p:txBody>
      </p:sp>
      <p:sp>
        <p:nvSpPr>
          <p:cNvPr id="90176" name="Text Box 131">
            <a:hlinkClick r:id="rId3" action="ppaction://hlinksldjump"/>
          </p:cNvPr>
          <p:cNvSpPr txBox="1">
            <a:spLocks noChangeArrowheads="1"/>
          </p:cNvSpPr>
          <p:nvPr/>
        </p:nvSpPr>
        <p:spPr bwMode="auto">
          <a:xfrm>
            <a:off x="484188" y="5430838"/>
            <a:ext cx="3355975" cy="646112"/>
          </a:xfrm>
          <a:prstGeom prst="rect">
            <a:avLst/>
          </a:prstGeom>
          <a:solidFill>
            <a:srgbClr val="FFFF99"/>
          </a:solidFill>
          <a:ln w="15875" algn="ctr">
            <a:solidFill>
              <a:srgbClr val="000080"/>
            </a:solidFill>
            <a:miter lim="800000"/>
            <a:headEnd/>
            <a:tailEnd/>
          </a:ln>
        </p:spPr>
        <p:txBody>
          <a:bodyPr lIns="45720" rIns="45720" anchorCtr="1">
            <a:spAutoFit/>
          </a:bodyPr>
          <a:lstStyle/>
          <a:p>
            <a:pPr algn="ctr"/>
            <a:r>
              <a:rPr lang="de-DE">
                <a:solidFill>
                  <a:srgbClr val="000066"/>
                </a:solidFill>
                <a:latin typeface="Calibri" pitchFamily="34" charset="0"/>
              </a:rPr>
              <a:t>Durchlauf – oder</a:t>
            </a:r>
          </a:p>
          <a:p>
            <a:pPr algn="ctr"/>
            <a:r>
              <a:rPr lang="de-DE">
                <a:solidFill>
                  <a:srgbClr val="000066"/>
                </a:solidFill>
                <a:latin typeface="Calibri" pitchFamily="34" charset="0"/>
              </a:rPr>
              <a:t> Kammertrockner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4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363"/>
                                        </p:tgtEl>
                                        <p:attrNameLst>
                                          <p:attrName>style.visibility</p:attrName>
                                        </p:attrNameLst>
                                      </p:cBhvr>
                                      <p:to>
                                        <p:strVal val="visible"/>
                                      </p:to>
                                    </p:set>
                                    <p:animEffect transition="in" filter="fade">
                                      <p:cBhvr>
                                        <p:cTn id="7" dur="1000"/>
                                        <p:tgtEl>
                                          <p:spTgt spid="553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5363"/>
                                        </p:tgtEl>
                                      </p:cBhvr>
                                    </p:animEffect>
                                    <p:set>
                                      <p:cBhvr>
                                        <p:cTn id="12" dur="1" fill="hold">
                                          <p:stCondLst>
                                            <p:cond delay="499"/>
                                          </p:stCondLst>
                                        </p:cTn>
                                        <p:tgtEl>
                                          <p:spTgt spid="55363"/>
                                        </p:tgtEl>
                                        <p:attrNameLst>
                                          <p:attrName>style.visibility</p:attrName>
                                        </p:attrNameLst>
                                      </p:cBhvr>
                                      <p:to>
                                        <p:strVal val="hidden"/>
                                      </p:to>
                                    </p:set>
                                  </p:childTnLst>
                                </p:cTn>
                              </p:par>
                            </p:childTnLst>
                          </p:cTn>
                        </p:par>
                      </p:childTnLst>
                    </p:cTn>
                  </p:par>
                </p:childTnLst>
              </p:cTn>
              <p:nextCondLst>
                <p:cond evt="onClick" delay="0">
                  <p:tgtEl>
                    <p:spTgt spid="55420"/>
                  </p:tgtEl>
                </p:cond>
              </p:nextCondLst>
            </p:seq>
            <p:seq concurrent="1" nextAc="seek">
              <p:cTn id="13" restart="whenNotActive" fill="hold" evtFilter="cancelBubble" nodeType="interactiveSeq">
                <p:stCondLst>
                  <p:cond evt="onClick" delay="0">
                    <p:tgtEl>
                      <p:spTgt spid="5531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5364"/>
                                        </p:tgtEl>
                                        <p:attrNameLst>
                                          <p:attrName>style.visibility</p:attrName>
                                        </p:attrNameLst>
                                      </p:cBhvr>
                                      <p:to>
                                        <p:strVal val="visible"/>
                                      </p:to>
                                    </p:set>
                                    <p:animEffect transition="in" filter="fade">
                                      <p:cBhvr>
                                        <p:cTn id="18" dur="500"/>
                                        <p:tgtEl>
                                          <p:spTgt spid="55364"/>
                                        </p:tgtEl>
                                      </p:cBhvr>
                                    </p:animEffect>
                                  </p:childTnLst>
                                </p:cTn>
                              </p:par>
                            </p:childTnLst>
                          </p:cTn>
                        </p:par>
                        <p:par>
                          <p:cTn id="19" fill="hold">
                            <p:stCondLst>
                              <p:cond delay="500"/>
                            </p:stCondLst>
                            <p:childTnLst>
                              <p:par>
                                <p:cTn id="20" presetID="8" presetClass="emph" presetSubtype="0" repeatCount="100000" fill="hold" grpId="0" nodeType="afterEffect">
                                  <p:stCondLst>
                                    <p:cond delay="500"/>
                                  </p:stCondLst>
                                  <p:childTnLst>
                                    <p:animRot by="-21600000">
                                      <p:cBhvr>
                                        <p:cTn id="21" dur="1000" fill="hold"/>
                                        <p:tgtEl>
                                          <p:spTgt spid="55315"/>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55365"/>
                                        </p:tgtEl>
                                        <p:attrNameLst>
                                          <p:attrName>style.visibility</p:attrName>
                                        </p:attrNameLst>
                                      </p:cBhvr>
                                      <p:to>
                                        <p:strVal val="visible"/>
                                      </p:to>
                                    </p:set>
                                    <p:animEffect transition="in" filter="fade">
                                      <p:cBhvr>
                                        <p:cTn id="24" dur="500"/>
                                        <p:tgtEl>
                                          <p:spTgt spid="55365"/>
                                        </p:tgtEl>
                                      </p:cBhvr>
                                    </p:animEffect>
                                  </p:childTnLst>
                                </p:cTn>
                              </p:par>
                              <p:par>
                                <p:cTn id="25" presetID="10" presetClass="entr" presetSubtype="0" repeatCount="10000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55364"/>
                                        </p:tgtEl>
                                      </p:cBhvr>
                                    </p:animEffect>
                                    <p:set>
                                      <p:cBhvr>
                                        <p:cTn id="35" dur="1" fill="hold">
                                          <p:stCondLst>
                                            <p:cond delay="499"/>
                                          </p:stCondLst>
                                        </p:cTn>
                                        <p:tgtEl>
                                          <p:spTgt spid="55364"/>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55365"/>
                                        </p:tgtEl>
                                      </p:cBhvr>
                                    </p:animEffect>
                                    <p:set>
                                      <p:cBhvr>
                                        <p:cTn id="38" dur="1" fill="hold">
                                          <p:stCondLst>
                                            <p:cond delay="499"/>
                                          </p:stCondLst>
                                        </p:cTn>
                                        <p:tgtEl>
                                          <p:spTgt spid="55365"/>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55314"/>
                  </p:tgtEl>
                </p:cond>
              </p:nextCondLst>
            </p:seq>
            <p:seq concurrent="1" nextAc="seek">
              <p:cTn id="45" restart="whenNotActive" fill="hold" evtFilter="cancelBubble" nodeType="interactiveSeq">
                <p:stCondLst>
                  <p:cond evt="onClick" delay="0">
                    <p:tgtEl>
                      <p:spTgt spid="55334"/>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5372"/>
                                        </p:tgtEl>
                                        <p:attrNameLst>
                                          <p:attrName>style.visibility</p:attrName>
                                        </p:attrNameLst>
                                      </p:cBhvr>
                                      <p:to>
                                        <p:strVal val="visible"/>
                                      </p:to>
                                    </p:set>
                                    <p:animEffect transition="in" filter="fade">
                                      <p:cBhvr>
                                        <p:cTn id="50" dur="500"/>
                                        <p:tgtEl>
                                          <p:spTgt spid="55372"/>
                                        </p:tgtEl>
                                      </p:cBhvr>
                                    </p:animEffect>
                                  </p:childTnLst>
                                </p:cTn>
                              </p:par>
                              <p:par>
                                <p:cTn id="51" presetID="10" presetClass="entr" presetSubtype="0" fill="hold" nodeType="withEffect">
                                  <p:stCondLst>
                                    <p:cond delay="50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0" presetClass="entr" presetSubtype="0" repeatCount="30000" fill="hold" grpId="0" nodeType="withEffect">
                                  <p:stCondLst>
                                    <p:cond delay="0"/>
                                  </p:stCondLst>
                                  <p:childTnLst>
                                    <p:set>
                                      <p:cBhvr>
                                        <p:cTn id="55" dur="1" fill="hold">
                                          <p:stCondLst>
                                            <p:cond delay="0"/>
                                          </p:stCondLst>
                                        </p:cTn>
                                        <p:tgtEl>
                                          <p:spTgt spid="55367"/>
                                        </p:tgtEl>
                                        <p:attrNameLst>
                                          <p:attrName>style.visibility</p:attrName>
                                        </p:attrNameLst>
                                      </p:cBhvr>
                                      <p:to>
                                        <p:strVal val="visible"/>
                                      </p:to>
                                    </p:set>
                                    <p:animEffect transition="in" filter="fade">
                                      <p:cBhvr>
                                        <p:cTn id="56" dur="1000"/>
                                        <p:tgtEl>
                                          <p:spTgt spid="55367"/>
                                        </p:tgtEl>
                                      </p:cBhvr>
                                    </p:animEffect>
                                  </p:childTnLst>
                                </p:cTn>
                              </p:par>
                              <p:par>
                                <p:cTn id="57" presetID="10" presetClass="entr" presetSubtype="0" repeatCount="30000" fill="hold" grpId="0" nodeType="withEffect">
                                  <p:stCondLst>
                                    <p:cond delay="200"/>
                                  </p:stCondLst>
                                  <p:childTnLst>
                                    <p:set>
                                      <p:cBhvr>
                                        <p:cTn id="58" dur="1" fill="hold">
                                          <p:stCondLst>
                                            <p:cond delay="0"/>
                                          </p:stCondLst>
                                        </p:cTn>
                                        <p:tgtEl>
                                          <p:spTgt spid="55368"/>
                                        </p:tgtEl>
                                        <p:attrNameLst>
                                          <p:attrName>style.visibility</p:attrName>
                                        </p:attrNameLst>
                                      </p:cBhvr>
                                      <p:to>
                                        <p:strVal val="visible"/>
                                      </p:to>
                                    </p:set>
                                    <p:animEffect transition="in" filter="fade">
                                      <p:cBhvr>
                                        <p:cTn id="59" dur="1000"/>
                                        <p:tgtEl>
                                          <p:spTgt spid="55368"/>
                                        </p:tgtEl>
                                      </p:cBhvr>
                                    </p:animEffect>
                                  </p:childTnLst>
                                </p:cTn>
                              </p:par>
                              <p:par>
                                <p:cTn id="60" presetID="10" presetClass="entr" presetSubtype="0" repeatCount="30000" fill="hold" grpId="0" nodeType="withEffect">
                                  <p:stCondLst>
                                    <p:cond delay="400"/>
                                  </p:stCondLst>
                                  <p:childTnLst>
                                    <p:set>
                                      <p:cBhvr>
                                        <p:cTn id="61" dur="1" fill="hold">
                                          <p:stCondLst>
                                            <p:cond delay="0"/>
                                          </p:stCondLst>
                                        </p:cTn>
                                        <p:tgtEl>
                                          <p:spTgt spid="55369"/>
                                        </p:tgtEl>
                                        <p:attrNameLst>
                                          <p:attrName>style.visibility</p:attrName>
                                        </p:attrNameLst>
                                      </p:cBhvr>
                                      <p:to>
                                        <p:strVal val="visible"/>
                                      </p:to>
                                    </p:set>
                                    <p:animEffect transition="in" filter="fade">
                                      <p:cBhvr>
                                        <p:cTn id="62" dur="1000"/>
                                        <p:tgtEl>
                                          <p:spTgt spid="55369"/>
                                        </p:tgtEl>
                                      </p:cBhvr>
                                    </p:animEffect>
                                  </p:childTnLst>
                                </p:cTn>
                              </p:par>
                              <p:par>
                                <p:cTn id="63" presetID="10" presetClass="entr" presetSubtype="0" repeatCount="30000" fill="hold" grpId="0" nodeType="withEffect">
                                  <p:stCondLst>
                                    <p:cond delay="600"/>
                                  </p:stCondLst>
                                  <p:childTnLst>
                                    <p:set>
                                      <p:cBhvr>
                                        <p:cTn id="64" dur="1" fill="hold">
                                          <p:stCondLst>
                                            <p:cond delay="0"/>
                                          </p:stCondLst>
                                        </p:cTn>
                                        <p:tgtEl>
                                          <p:spTgt spid="55370"/>
                                        </p:tgtEl>
                                        <p:attrNameLst>
                                          <p:attrName>style.visibility</p:attrName>
                                        </p:attrNameLst>
                                      </p:cBhvr>
                                      <p:to>
                                        <p:strVal val="visible"/>
                                      </p:to>
                                    </p:set>
                                    <p:animEffect transition="in" filter="fade">
                                      <p:cBhvr>
                                        <p:cTn id="65" dur="1000"/>
                                        <p:tgtEl>
                                          <p:spTgt spid="55370"/>
                                        </p:tgtEl>
                                      </p:cBhvr>
                                    </p:animEffect>
                                  </p:childTnLst>
                                </p:cTn>
                              </p:par>
                              <p:par>
                                <p:cTn id="66" presetID="10" presetClass="entr" presetSubtype="0" repeatCount="30000" fill="hold" grpId="0" nodeType="withEffect">
                                  <p:stCondLst>
                                    <p:cond delay="800"/>
                                  </p:stCondLst>
                                  <p:childTnLst>
                                    <p:set>
                                      <p:cBhvr>
                                        <p:cTn id="67" dur="1" fill="hold">
                                          <p:stCondLst>
                                            <p:cond delay="0"/>
                                          </p:stCondLst>
                                        </p:cTn>
                                        <p:tgtEl>
                                          <p:spTgt spid="55371"/>
                                        </p:tgtEl>
                                        <p:attrNameLst>
                                          <p:attrName>style.visibility</p:attrName>
                                        </p:attrNameLst>
                                      </p:cBhvr>
                                      <p:to>
                                        <p:strVal val="visible"/>
                                      </p:to>
                                    </p:set>
                                    <p:animEffect transition="in" filter="fade">
                                      <p:cBhvr>
                                        <p:cTn id="68" dur="1000"/>
                                        <p:tgtEl>
                                          <p:spTgt spid="55371"/>
                                        </p:tgtEl>
                                      </p:cBhvr>
                                    </p:animEffect>
                                  </p:childTnLst>
                                </p:cTn>
                              </p:par>
                              <p:par>
                                <p:cTn id="69" presetID="10" presetClass="entr" presetSubtype="0" fill="hold" grpId="0" nodeType="withEffect">
                                  <p:stCondLst>
                                    <p:cond delay="800"/>
                                  </p:stCondLst>
                                  <p:childTnLst>
                                    <p:set>
                                      <p:cBhvr>
                                        <p:cTn id="70" dur="1" fill="hold">
                                          <p:stCondLst>
                                            <p:cond delay="0"/>
                                          </p:stCondLst>
                                        </p:cTn>
                                        <p:tgtEl>
                                          <p:spTgt spid="55419"/>
                                        </p:tgtEl>
                                        <p:attrNameLst>
                                          <p:attrName>style.visibility</p:attrName>
                                        </p:attrNameLst>
                                      </p:cBhvr>
                                      <p:to>
                                        <p:strVal val="visible"/>
                                      </p:to>
                                    </p:set>
                                    <p:animEffect transition="in" filter="fade">
                                      <p:cBhvr>
                                        <p:cTn id="71" dur="500"/>
                                        <p:tgtEl>
                                          <p:spTgt spid="5541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xit" presetSubtype="10" fill="hold" grpId="1" nodeType="clickEffect">
                                  <p:stCondLst>
                                    <p:cond delay="0"/>
                                  </p:stCondLst>
                                  <p:childTnLst>
                                    <p:animEffect transition="out" filter="blinds(horizontal)">
                                      <p:cBhvr>
                                        <p:cTn id="75" dur="500"/>
                                        <p:tgtEl>
                                          <p:spTgt spid="55372"/>
                                        </p:tgtEl>
                                      </p:cBhvr>
                                    </p:animEffect>
                                    <p:set>
                                      <p:cBhvr>
                                        <p:cTn id="76" dur="1" fill="hold">
                                          <p:stCondLst>
                                            <p:cond delay="499"/>
                                          </p:stCondLst>
                                        </p:cTn>
                                        <p:tgtEl>
                                          <p:spTgt spid="55372"/>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55367"/>
                                        </p:tgtEl>
                                      </p:cBhvr>
                                    </p:animEffect>
                                    <p:set>
                                      <p:cBhvr>
                                        <p:cTn id="79" dur="1" fill="hold">
                                          <p:stCondLst>
                                            <p:cond delay="499"/>
                                          </p:stCondLst>
                                        </p:cTn>
                                        <p:tgtEl>
                                          <p:spTgt spid="55367"/>
                                        </p:tgtEl>
                                        <p:attrNameLst>
                                          <p:attrName>style.visibility</p:attrName>
                                        </p:attrNameLst>
                                      </p:cBhvr>
                                      <p:to>
                                        <p:strVal val="hidden"/>
                                      </p:to>
                                    </p:set>
                                  </p:childTnLst>
                                </p:cTn>
                              </p:par>
                              <p:par>
                                <p:cTn id="80" presetID="3" presetClass="exit" presetSubtype="10" fill="hold" grpId="1" nodeType="withEffect">
                                  <p:stCondLst>
                                    <p:cond delay="0"/>
                                  </p:stCondLst>
                                  <p:childTnLst>
                                    <p:animEffect transition="out" filter="blinds(horizontal)">
                                      <p:cBhvr>
                                        <p:cTn id="81" dur="750"/>
                                        <p:tgtEl>
                                          <p:spTgt spid="55368"/>
                                        </p:tgtEl>
                                      </p:cBhvr>
                                    </p:animEffect>
                                    <p:set>
                                      <p:cBhvr>
                                        <p:cTn id="82" dur="1" fill="hold">
                                          <p:stCondLst>
                                            <p:cond delay="749"/>
                                          </p:stCondLst>
                                        </p:cTn>
                                        <p:tgtEl>
                                          <p:spTgt spid="55368"/>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55369"/>
                                        </p:tgtEl>
                                      </p:cBhvr>
                                    </p:animEffect>
                                    <p:set>
                                      <p:cBhvr>
                                        <p:cTn id="85" dur="1" fill="hold">
                                          <p:stCondLst>
                                            <p:cond delay="499"/>
                                          </p:stCondLst>
                                        </p:cTn>
                                        <p:tgtEl>
                                          <p:spTgt spid="55369"/>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55370"/>
                                        </p:tgtEl>
                                      </p:cBhvr>
                                    </p:animEffect>
                                    <p:set>
                                      <p:cBhvr>
                                        <p:cTn id="88" dur="1" fill="hold">
                                          <p:stCondLst>
                                            <p:cond delay="499"/>
                                          </p:stCondLst>
                                        </p:cTn>
                                        <p:tgtEl>
                                          <p:spTgt spid="55370"/>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55371"/>
                                        </p:tgtEl>
                                      </p:cBhvr>
                                    </p:animEffect>
                                    <p:set>
                                      <p:cBhvr>
                                        <p:cTn id="91" dur="1" fill="hold">
                                          <p:stCondLst>
                                            <p:cond delay="499"/>
                                          </p:stCondLst>
                                        </p:cTn>
                                        <p:tgtEl>
                                          <p:spTgt spid="55371"/>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55419"/>
                                        </p:tgtEl>
                                      </p:cBhvr>
                                    </p:animEffect>
                                    <p:set>
                                      <p:cBhvr>
                                        <p:cTn id="94" dur="1" fill="hold">
                                          <p:stCondLst>
                                            <p:cond delay="499"/>
                                          </p:stCondLst>
                                        </p:cTn>
                                        <p:tgtEl>
                                          <p:spTgt spid="55419"/>
                                        </p:tgtEl>
                                        <p:attrNameLst>
                                          <p:attrName>style.visibility</p:attrName>
                                        </p:attrNameLst>
                                      </p:cBhvr>
                                      <p:to>
                                        <p:strVal val="hidden"/>
                                      </p:to>
                                    </p:set>
                                  </p:childTnLst>
                                </p:cTn>
                              </p:par>
                              <p:par>
                                <p:cTn id="95" presetID="3" presetClass="exit" presetSubtype="10" fill="hold" nodeType="withEffect">
                                  <p:stCondLst>
                                    <p:cond delay="0"/>
                                  </p:stCondLst>
                                  <p:childTnLst>
                                    <p:animEffect transition="out" filter="blinds(horizontal)">
                                      <p:cBhvr>
                                        <p:cTn id="96" dur="500"/>
                                        <p:tgtEl>
                                          <p:spTgt spid="4"/>
                                        </p:tgtEl>
                                      </p:cBhvr>
                                    </p:animEffect>
                                    <p:set>
                                      <p:cBhvr>
                                        <p:cTn id="9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5334"/>
                  </p:tgtEl>
                </p:cond>
              </p:nextCondLst>
            </p:seq>
            <p:seq concurrent="1" nextAc="seek">
              <p:cTn id="98" restart="whenNotActive" fill="hold" evtFilter="cancelBubble" nodeType="interactiveSeq">
                <p:stCondLst>
                  <p:cond evt="onClick" delay="0">
                    <p:tgtEl>
                      <p:spTgt spid="55355"/>
                    </p:tgtEl>
                  </p:cond>
                </p:stCondLst>
                <p:endSync evt="end" delay="0">
                  <p:rtn val="all"/>
                </p:endSync>
                <p:childTnLst>
                  <p:par>
                    <p:cTn id="99" fill="hold">
                      <p:stCondLst>
                        <p:cond delay="0"/>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5373"/>
                                        </p:tgtEl>
                                        <p:attrNameLst>
                                          <p:attrName>style.visibility</p:attrName>
                                        </p:attrNameLst>
                                      </p:cBhvr>
                                      <p:to>
                                        <p:strVal val="visible"/>
                                      </p:to>
                                    </p:set>
                                    <p:animEffect transition="in" filter="fade">
                                      <p:cBhvr>
                                        <p:cTn id="103" dur="500"/>
                                        <p:tgtEl>
                                          <p:spTgt spid="55373"/>
                                        </p:tgtEl>
                                      </p:cBhvr>
                                    </p:animEffect>
                                  </p:childTnLst>
                                </p:cTn>
                              </p:par>
                              <p:par>
                                <p:cTn id="104" presetID="10" presetClass="entr" presetSubtype="0" fill="hold" nodeType="with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par>
                                <p:cTn id="107" presetID="10" presetClass="entr" presetSubtype="0" fill="hold" nodeType="with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fade">
                                      <p:cBhvr>
                                        <p:cTn id="109" dur="500"/>
                                        <p:tgtEl>
                                          <p:spTgt spid="10"/>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55409"/>
                                        </p:tgtEl>
                                        <p:attrNameLst>
                                          <p:attrName>style.visibility</p:attrName>
                                        </p:attrNameLst>
                                      </p:cBhvr>
                                      <p:to>
                                        <p:strVal val="visible"/>
                                      </p:to>
                                    </p:set>
                                    <p:animEffect transition="in" filter="fade">
                                      <p:cBhvr>
                                        <p:cTn id="112" dur="500"/>
                                        <p:tgtEl>
                                          <p:spTgt spid="5540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5358"/>
                                        </p:tgtEl>
                                        <p:attrNameLst>
                                          <p:attrName>style.visibility</p:attrName>
                                        </p:attrNameLst>
                                      </p:cBhvr>
                                      <p:to>
                                        <p:strVal val="visible"/>
                                      </p:to>
                                    </p:set>
                                    <p:animEffect transition="in" filter="fade">
                                      <p:cBhvr>
                                        <p:cTn id="115" dur="500"/>
                                        <p:tgtEl>
                                          <p:spTgt spid="55358"/>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xit" presetSubtype="10" fill="hold" grpId="1" nodeType="clickEffect">
                                  <p:stCondLst>
                                    <p:cond delay="0"/>
                                  </p:stCondLst>
                                  <p:childTnLst>
                                    <p:animEffect transition="out" filter="blinds(horizontal)">
                                      <p:cBhvr>
                                        <p:cTn id="119" dur="500"/>
                                        <p:tgtEl>
                                          <p:spTgt spid="55373"/>
                                        </p:tgtEl>
                                      </p:cBhvr>
                                    </p:animEffect>
                                    <p:set>
                                      <p:cBhvr>
                                        <p:cTn id="120" dur="1" fill="hold">
                                          <p:stCondLst>
                                            <p:cond delay="499"/>
                                          </p:stCondLst>
                                        </p:cTn>
                                        <p:tgtEl>
                                          <p:spTgt spid="55373"/>
                                        </p:tgtEl>
                                        <p:attrNameLst>
                                          <p:attrName>style.visibility</p:attrName>
                                        </p:attrNameLst>
                                      </p:cBhvr>
                                      <p:to>
                                        <p:strVal val="hidden"/>
                                      </p:to>
                                    </p:set>
                                  </p:childTnLst>
                                </p:cTn>
                              </p:par>
                              <p:par>
                                <p:cTn id="121" presetID="3" presetClass="exit" presetSubtype="10" fill="hold" grpId="0" nodeType="withEffect">
                                  <p:stCondLst>
                                    <p:cond delay="0"/>
                                  </p:stCondLst>
                                  <p:childTnLst>
                                    <p:animEffect transition="out" filter="blinds(horizontal)">
                                      <p:cBhvr>
                                        <p:cTn id="122" dur="500"/>
                                        <p:tgtEl>
                                          <p:spTgt spid="55409"/>
                                        </p:tgtEl>
                                      </p:cBhvr>
                                    </p:animEffect>
                                    <p:set>
                                      <p:cBhvr>
                                        <p:cTn id="123" dur="1" fill="hold">
                                          <p:stCondLst>
                                            <p:cond delay="499"/>
                                          </p:stCondLst>
                                        </p:cTn>
                                        <p:tgtEl>
                                          <p:spTgt spid="55409"/>
                                        </p:tgtEl>
                                        <p:attrNameLst>
                                          <p:attrName>style.visibility</p:attrName>
                                        </p:attrNameLst>
                                      </p:cBhvr>
                                      <p:to>
                                        <p:strVal val="hidden"/>
                                      </p:to>
                                    </p:set>
                                  </p:childTnLst>
                                </p:cTn>
                              </p:par>
                              <p:par>
                                <p:cTn id="124" presetID="3" presetClass="exit" presetSubtype="10" fill="hold" grpId="1" nodeType="withEffect">
                                  <p:stCondLst>
                                    <p:cond delay="0"/>
                                  </p:stCondLst>
                                  <p:childTnLst>
                                    <p:animEffect transition="out" filter="blinds(horizontal)">
                                      <p:cBhvr>
                                        <p:cTn id="125" dur="500"/>
                                        <p:tgtEl>
                                          <p:spTgt spid="55358"/>
                                        </p:tgtEl>
                                      </p:cBhvr>
                                    </p:animEffect>
                                    <p:set>
                                      <p:cBhvr>
                                        <p:cTn id="126" dur="1" fill="hold">
                                          <p:stCondLst>
                                            <p:cond delay="499"/>
                                          </p:stCondLst>
                                        </p:cTn>
                                        <p:tgtEl>
                                          <p:spTgt spid="55358"/>
                                        </p:tgtEl>
                                        <p:attrNameLst>
                                          <p:attrName>style.visibility</p:attrName>
                                        </p:attrNameLst>
                                      </p:cBhvr>
                                      <p:to>
                                        <p:strVal val="hidden"/>
                                      </p:to>
                                    </p:set>
                                  </p:childTnLst>
                                </p:cTn>
                              </p:par>
                              <p:par>
                                <p:cTn id="127" presetID="3" presetClass="exit" presetSubtype="10" fill="hold" nodeType="withEffect">
                                  <p:stCondLst>
                                    <p:cond delay="0"/>
                                  </p:stCondLst>
                                  <p:childTnLst>
                                    <p:animEffect transition="out" filter="blinds(horizontal)">
                                      <p:cBhvr>
                                        <p:cTn id="128" dur="500"/>
                                        <p:tgtEl>
                                          <p:spTgt spid="11"/>
                                        </p:tgtEl>
                                      </p:cBhvr>
                                    </p:animEffect>
                                    <p:set>
                                      <p:cBhvr>
                                        <p:cTn id="129" dur="1" fill="hold">
                                          <p:stCondLst>
                                            <p:cond delay="499"/>
                                          </p:stCondLst>
                                        </p:cTn>
                                        <p:tgtEl>
                                          <p:spTgt spid="11"/>
                                        </p:tgtEl>
                                        <p:attrNameLst>
                                          <p:attrName>style.visibility</p:attrName>
                                        </p:attrNameLst>
                                      </p:cBhvr>
                                      <p:to>
                                        <p:strVal val="hidden"/>
                                      </p:to>
                                    </p:set>
                                  </p:childTnLst>
                                </p:cTn>
                              </p:par>
                              <p:par>
                                <p:cTn id="130" presetID="3" presetClass="exit" presetSubtype="10" fill="hold" nodeType="withEffect">
                                  <p:stCondLst>
                                    <p:cond delay="0"/>
                                  </p:stCondLst>
                                  <p:childTnLst>
                                    <p:animEffect transition="out" filter="blinds(horizontal)">
                                      <p:cBhvr>
                                        <p:cTn id="131" dur="500"/>
                                        <p:tgtEl>
                                          <p:spTgt spid="10"/>
                                        </p:tgtEl>
                                      </p:cBhvr>
                                    </p:animEffect>
                                    <p:set>
                                      <p:cBhvr>
                                        <p:cTn id="13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55355"/>
                  </p:tgtEl>
                </p:cond>
              </p:nextCondLst>
            </p:seq>
            <p:seq concurrent="1" nextAc="seek">
              <p:cTn id="133" restart="whenNotActive" fill="hold" evtFilter="cancelBubble" nodeType="interactiveSeq">
                <p:stCondLst>
                  <p:cond evt="onClick" delay="0">
                    <p:tgtEl>
                      <p:spTgt spid="55409"/>
                    </p:tgtEl>
                  </p:cond>
                </p:stCondLst>
                <p:endSync evt="end" delay="0">
                  <p:rtn val="all"/>
                </p:endSync>
                <p:childTnLst>
                  <p:par>
                    <p:cTn id="134" fill="hold">
                      <p:stCondLst>
                        <p:cond delay="0"/>
                      </p:stCondLst>
                      <p:childTnLst>
                        <p:par>
                          <p:cTn id="135" fill="hold">
                            <p:stCondLst>
                              <p:cond delay="0"/>
                            </p:stCondLst>
                            <p:childTnLst>
                              <p:par>
                                <p:cTn id="136" presetID="8" presetClass="emph" presetSubtype="0" repeatCount="100000" fill="hold" nodeType="clickEffect">
                                  <p:stCondLst>
                                    <p:cond delay="0"/>
                                  </p:stCondLst>
                                  <p:childTnLst>
                                    <p:animRot by="21600000">
                                      <p:cBhvr>
                                        <p:cTn id="137" dur="500" fill="hold"/>
                                        <p:tgtEl>
                                          <p:spTgt spid="11"/>
                                        </p:tgtEl>
                                        <p:attrNameLst>
                                          <p:attrName>r</p:attrName>
                                        </p:attrNameLst>
                                      </p:cBhvr>
                                    </p:animRot>
                                  </p:childTnLst>
                                </p:cTn>
                              </p:par>
                              <p:par>
                                <p:cTn id="138" presetID="10" presetClass="entr" presetSubtype="0" repeatCount="100000" fill="hold" grpId="0" nodeType="withEffect">
                                  <p:stCondLst>
                                    <p:cond delay="0"/>
                                  </p:stCondLst>
                                  <p:childTnLst>
                                    <p:set>
                                      <p:cBhvr>
                                        <p:cTn id="139" dur="1" fill="hold">
                                          <p:stCondLst>
                                            <p:cond delay="0"/>
                                          </p:stCondLst>
                                        </p:cTn>
                                        <p:tgtEl>
                                          <p:spTgt spid="55408"/>
                                        </p:tgtEl>
                                        <p:attrNameLst>
                                          <p:attrName>style.visibility</p:attrName>
                                        </p:attrNameLst>
                                      </p:cBhvr>
                                      <p:to>
                                        <p:strVal val="visible"/>
                                      </p:to>
                                    </p:set>
                                    <p:animEffect transition="in" filter="fade">
                                      <p:cBhvr>
                                        <p:cTn id="140" dur="500"/>
                                        <p:tgtEl>
                                          <p:spTgt spid="55408"/>
                                        </p:tgtEl>
                                      </p:cBhvr>
                                    </p:animEffect>
                                  </p:childTnLst>
                                </p:cTn>
                              </p:par>
                              <p:par>
                                <p:cTn id="141" presetID="10" presetClass="entr" presetSubtype="0" repeatCount="100000" fill="hold" grpId="0" nodeType="withEffect">
                                  <p:stCondLst>
                                    <p:cond delay="0"/>
                                  </p:stCondLst>
                                  <p:childTnLst>
                                    <p:set>
                                      <p:cBhvr>
                                        <p:cTn id="142" dur="1" fill="hold">
                                          <p:stCondLst>
                                            <p:cond delay="0"/>
                                          </p:stCondLst>
                                        </p:cTn>
                                        <p:tgtEl>
                                          <p:spTgt spid="55407"/>
                                        </p:tgtEl>
                                        <p:attrNameLst>
                                          <p:attrName>style.visibility</p:attrName>
                                        </p:attrNameLst>
                                      </p:cBhvr>
                                      <p:to>
                                        <p:strVal val="visible"/>
                                      </p:to>
                                    </p:set>
                                    <p:animEffect transition="in" filter="fade">
                                      <p:cBhvr>
                                        <p:cTn id="143" dur="750"/>
                                        <p:tgtEl>
                                          <p:spTgt spid="55407"/>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xit" presetSubtype="10" fill="hold" grpId="1" nodeType="clickEffect">
                                  <p:stCondLst>
                                    <p:cond delay="0"/>
                                  </p:stCondLst>
                                  <p:childTnLst>
                                    <p:animEffect transition="out" filter="blinds(horizontal)">
                                      <p:cBhvr>
                                        <p:cTn id="147" dur="500"/>
                                        <p:tgtEl>
                                          <p:spTgt spid="55408"/>
                                        </p:tgtEl>
                                      </p:cBhvr>
                                    </p:animEffect>
                                    <p:set>
                                      <p:cBhvr>
                                        <p:cTn id="148" dur="1" fill="hold">
                                          <p:stCondLst>
                                            <p:cond delay="499"/>
                                          </p:stCondLst>
                                        </p:cTn>
                                        <p:tgtEl>
                                          <p:spTgt spid="55408"/>
                                        </p:tgtEl>
                                        <p:attrNameLst>
                                          <p:attrName>style.visibility</p:attrName>
                                        </p:attrNameLst>
                                      </p:cBhvr>
                                      <p:to>
                                        <p:strVal val="hidden"/>
                                      </p:to>
                                    </p:set>
                                  </p:childTnLst>
                                </p:cTn>
                              </p:par>
                              <p:par>
                                <p:cTn id="149" presetID="3" presetClass="exit" presetSubtype="10" fill="hold" grpId="1" nodeType="withEffect">
                                  <p:stCondLst>
                                    <p:cond delay="0"/>
                                  </p:stCondLst>
                                  <p:childTnLst>
                                    <p:animEffect transition="out" filter="blinds(horizontal)">
                                      <p:cBhvr>
                                        <p:cTn id="150" dur="500"/>
                                        <p:tgtEl>
                                          <p:spTgt spid="55407"/>
                                        </p:tgtEl>
                                      </p:cBhvr>
                                    </p:animEffect>
                                    <p:set>
                                      <p:cBhvr>
                                        <p:cTn id="151" dur="1" fill="hold">
                                          <p:stCondLst>
                                            <p:cond delay="499"/>
                                          </p:stCondLst>
                                        </p:cTn>
                                        <p:tgtEl>
                                          <p:spTgt spid="55407"/>
                                        </p:tgtEl>
                                        <p:attrNameLst>
                                          <p:attrName>style.visibility</p:attrName>
                                        </p:attrNameLst>
                                      </p:cBhvr>
                                      <p:to>
                                        <p:strVal val="hidden"/>
                                      </p:to>
                                    </p:set>
                                  </p:childTnLst>
                                </p:cTn>
                              </p:par>
                            </p:childTnLst>
                          </p:cTn>
                        </p:par>
                      </p:childTnLst>
                    </p:cTn>
                  </p:par>
                </p:childTnLst>
              </p:cTn>
              <p:nextCondLst>
                <p:cond evt="onClick" delay="0">
                  <p:tgtEl>
                    <p:spTgt spid="55409"/>
                  </p:tgtEl>
                </p:cond>
              </p:nextCondLst>
            </p:seq>
            <p:seq concurrent="1" nextAc="seek">
              <p:cTn id="152" restart="whenNotActive" fill="hold" evtFilter="cancelBubble" nodeType="interactiveSeq">
                <p:stCondLst>
                  <p:cond evt="onClick" delay="0">
                    <p:tgtEl>
                      <p:spTgt spid="55358"/>
                    </p:tgtEl>
                  </p:cond>
                </p:stCondLst>
                <p:endSync evt="end" delay="0">
                  <p:rtn val="all"/>
                </p:endSync>
                <p:childTnLst>
                  <p:par>
                    <p:cTn id="153" fill="hold">
                      <p:stCondLst>
                        <p:cond delay="0"/>
                      </p:stCondLst>
                      <p:childTnLst>
                        <p:par>
                          <p:cTn id="154" fill="hold">
                            <p:stCondLst>
                              <p:cond delay="0"/>
                            </p:stCondLst>
                            <p:childTnLst>
                              <p:par>
                                <p:cTn id="155" presetID="8" presetClass="emph" presetSubtype="0" repeatCount="100000" fill="hold" nodeType="clickEffect">
                                  <p:stCondLst>
                                    <p:cond delay="0"/>
                                  </p:stCondLst>
                                  <p:childTnLst>
                                    <p:animRot by="21600000">
                                      <p:cBhvr>
                                        <p:cTn id="156" dur="500" fill="hold"/>
                                        <p:tgtEl>
                                          <p:spTgt spid="10"/>
                                        </p:tgtEl>
                                        <p:attrNameLst>
                                          <p:attrName>r</p:attrName>
                                        </p:attrNameLst>
                                      </p:cBhvr>
                                    </p:animRot>
                                  </p:childTnLst>
                                </p:cTn>
                              </p:par>
                              <p:par>
                                <p:cTn id="157" presetID="10" presetClass="entr" presetSubtype="0" repeatCount="100000" fill="hold" grpId="0" nodeType="withEffect">
                                  <p:stCondLst>
                                    <p:cond delay="0"/>
                                  </p:stCondLst>
                                  <p:childTnLst>
                                    <p:set>
                                      <p:cBhvr>
                                        <p:cTn id="158" dur="1" fill="hold">
                                          <p:stCondLst>
                                            <p:cond delay="0"/>
                                          </p:stCondLst>
                                        </p:cTn>
                                        <p:tgtEl>
                                          <p:spTgt spid="55417"/>
                                        </p:tgtEl>
                                        <p:attrNameLst>
                                          <p:attrName>style.visibility</p:attrName>
                                        </p:attrNameLst>
                                      </p:cBhvr>
                                      <p:to>
                                        <p:strVal val="visible"/>
                                      </p:to>
                                    </p:set>
                                    <p:animEffect transition="in" filter="fade">
                                      <p:cBhvr>
                                        <p:cTn id="159" dur="500"/>
                                        <p:tgtEl>
                                          <p:spTgt spid="55417"/>
                                        </p:tgtEl>
                                      </p:cBhvr>
                                    </p:animEffect>
                                  </p:childTnLst>
                                </p:cTn>
                              </p:par>
                              <p:par>
                                <p:cTn id="160" presetID="10" presetClass="entr" presetSubtype="0" repeatCount="100000" fill="hold" nodeType="withEffect">
                                  <p:stCondLst>
                                    <p:cond delay="0"/>
                                  </p:stCondLst>
                                  <p:childTnLst>
                                    <p:set>
                                      <p:cBhvr>
                                        <p:cTn id="161" dur="1" fill="hold">
                                          <p:stCondLst>
                                            <p:cond delay="0"/>
                                          </p:stCondLst>
                                        </p:cTn>
                                        <p:tgtEl>
                                          <p:spTgt spid="17"/>
                                        </p:tgtEl>
                                        <p:attrNameLst>
                                          <p:attrName>style.visibility</p:attrName>
                                        </p:attrNameLst>
                                      </p:cBhvr>
                                      <p:to>
                                        <p:strVal val="visible"/>
                                      </p:to>
                                    </p:set>
                                    <p:animEffect transition="in" filter="fade">
                                      <p:cBhvr>
                                        <p:cTn id="162" dur="500"/>
                                        <p:tgtEl>
                                          <p:spTgt spid="17"/>
                                        </p:tgtEl>
                                      </p:cBhvr>
                                    </p:animEffect>
                                  </p:childTnLst>
                                </p:cTn>
                              </p:par>
                              <p:par>
                                <p:cTn id="163" presetID="3" presetClass="exit" presetSubtype="10" repeatCount="100000" fill="hold" nodeType="withEffect">
                                  <p:stCondLst>
                                    <p:cond delay="0"/>
                                  </p:stCondLst>
                                  <p:childTnLst>
                                    <p:animEffect transition="out" filter="blinds(horizontal)">
                                      <p:cBhvr>
                                        <p:cTn id="164" dur="500"/>
                                        <p:tgtEl>
                                          <p:spTgt spid="17"/>
                                        </p:tgtEl>
                                      </p:cBhvr>
                                    </p:animEffect>
                                    <p:set>
                                      <p:cBhvr>
                                        <p:cTn id="165" dur="1" fill="hold">
                                          <p:stCondLst>
                                            <p:cond delay="499"/>
                                          </p:stCondLst>
                                        </p:cTn>
                                        <p:tgtEl>
                                          <p:spTgt spid="17"/>
                                        </p:tgtEl>
                                        <p:attrNameLst>
                                          <p:attrName>style.visibility</p:attrName>
                                        </p:attrNameLst>
                                      </p:cBhvr>
                                      <p:to>
                                        <p:strVal val="hidden"/>
                                      </p:to>
                                    </p:set>
                                  </p:childTnLst>
                                </p:cTn>
                              </p:par>
                              <p:par>
                                <p:cTn id="166" presetID="3" presetClass="exit" presetSubtype="10" repeatCount="100000" fill="hold" grpId="1" nodeType="withEffect">
                                  <p:stCondLst>
                                    <p:cond delay="0"/>
                                  </p:stCondLst>
                                  <p:childTnLst>
                                    <p:animEffect transition="out" filter="blinds(horizontal)">
                                      <p:cBhvr>
                                        <p:cTn id="167" dur="500"/>
                                        <p:tgtEl>
                                          <p:spTgt spid="55417"/>
                                        </p:tgtEl>
                                      </p:cBhvr>
                                    </p:animEffect>
                                    <p:set>
                                      <p:cBhvr>
                                        <p:cTn id="168" dur="1" fill="hold">
                                          <p:stCondLst>
                                            <p:cond delay="499"/>
                                          </p:stCondLst>
                                        </p:cTn>
                                        <p:tgtEl>
                                          <p:spTgt spid="55417"/>
                                        </p:tgtEl>
                                        <p:attrNameLst>
                                          <p:attrName>style.visibility</p:attrName>
                                        </p:attrNameLst>
                                      </p:cBhvr>
                                      <p:to>
                                        <p:strVal val="hidden"/>
                                      </p:to>
                                    </p:set>
                                  </p:childTnLst>
                                </p:cTn>
                              </p:par>
                              <p:par>
                                <p:cTn id="169" presetID="3" presetClass="exit" presetSubtype="10" repeatCount="100000" fill="hold" grpId="2" nodeType="withEffect">
                                  <p:stCondLst>
                                    <p:cond delay="0"/>
                                  </p:stCondLst>
                                  <p:childTnLst>
                                    <p:animEffect transition="out" filter="blinds(horizontal)">
                                      <p:cBhvr>
                                        <p:cTn id="170" dur="500"/>
                                        <p:tgtEl>
                                          <p:spTgt spid="55417"/>
                                        </p:tgtEl>
                                      </p:cBhvr>
                                    </p:animEffect>
                                    <p:set>
                                      <p:cBhvr>
                                        <p:cTn id="171" dur="1" fill="hold">
                                          <p:stCondLst>
                                            <p:cond delay="499"/>
                                          </p:stCondLst>
                                        </p:cTn>
                                        <p:tgtEl>
                                          <p:spTgt spid="55417"/>
                                        </p:tgtEl>
                                        <p:attrNameLst>
                                          <p:attrName>style.visibility</p:attrName>
                                        </p:attrNameLst>
                                      </p:cBhvr>
                                      <p:to>
                                        <p:strVal val="hidden"/>
                                      </p:to>
                                    </p:set>
                                  </p:childTnLst>
                                </p:cTn>
                              </p:par>
                            </p:childTnLst>
                          </p:cTn>
                        </p:par>
                      </p:childTnLst>
                    </p:cTn>
                  </p:par>
                </p:childTnLst>
              </p:cTn>
              <p:nextCondLst>
                <p:cond evt="onClick" delay="0">
                  <p:tgtEl>
                    <p:spTgt spid="55358"/>
                  </p:tgtEl>
                </p:cond>
              </p:nextCondLst>
            </p:seq>
            <p:seq concurrent="1" nextAc="seek">
              <p:cTn id="172" restart="whenNotActive" fill="hold" evtFilter="cancelBubble" nodeType="interactiveSeq">
                <p:stCondLst>
                  <p:cond evt="onClick" delay="0">
                    <p:tgtEl>
                      <p:spTgt spid="55425"/>
                    </p:tgtEl>
                  </p:cond>
                </p:stCondLst>
                <p:endSync evt="end" delay="0">
                  <p:rtn val="all"/>
                </p:endSync>
                <p:childTnLst>
                  <p:par>
                    <p:cTn id="173" fill="hold">
                      <p:stCondLst>
                        <p:cond delay="0"/>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5418"/>
                                        </p:tgtEl>
                                        <p:attrNameLst>
                                          <p:attrName>style.visibility</p:attrName>
                                        </p:attrNameLst>
                                      </p:cBhvr>
                                      <p:to>
                                        <p:strVal val="visible"/>
                                      </p:to>
                                    </p:set>
                                    <p:animEffect transition="in" filter="fade">
                                      <p:cBhvr>
                                        <p:cTn id="177" dur="500"/>
                                        <p:tgtEl>
                                          <p:spTgt spid="55418"/>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xit" presetSubtype="10" fill="hold" grpId="1" nodeType="clickEffect">
                                  <p:stCondLst>
                                    <p:cond delay="0"/>
                                  </p:stCondLst>
                                  <p:childTnLst>
                                    <p:animEffect transition="out" filter="blinds(horizontal)">
                                      <p:cBhvr>
                                        <p:cTn id="181" dur="500"/>
                                        <p:tgtEl>
                                          <p:spTgt spid="55418"/>
                                        </p:tgtEl>
                                      </p:cBhvr>
                                    </p:animEffect>
                                    <p:set>
                                      <p:cBhvr>
                                        <p:cTn id="182" dur="1" fill="hold">
                                          <p:stCondLst>
                                            <p:cond delay="499"/>
                                          </p:stCondLst>
                                        </p:cTn>
                                        <p:tgtEl>
                                          <p:spTgt spid="55418"/>
                                        </p:tgtEl>
                                        <p:attrNameLst>
                                          <p:attrName>style.visibility</p:attrName>
                                        </p:attrNameLst>
                                      </p:cBhvr>
                                      <p:to>
                                        <p:strVal val="hidden"/>
                                      </p:to>
                                    </p:set>
                                  </p:childTnLst>
                                </p:cTn>
                              </p:par>
                            </p:childTnLst>
                          </p:cTn>
                        </p:par>
                      </p:childTnLst>
                    </p:cTn>
                  </p:par>
                </p:childTnLst>
              </p:cTn>
              <p:nextCondLst>
                <p:cond evt="onClick" delay="0">
                  <p:tgtEl>
                    <p:spTgt spid="55425"/>
                  </p:tgtEl>
                </p:cond>
              </p:nextCondLst>
            </p:seq>
            <p:seq concurrent="1" nextAc="seek">
              <p:cTn id="183" restart="whenNotActive" fill="hold" evtFilter="cancelBubble" nodeType="interactiveSeq">
                <p:stCondLst>
                  <p:cond evt="onClick" delay="0">
                    <p:tgtEl>
                      <p:spTgt spid="55421"/>
                    </p:tgtEl>
                  </p:cond>
                </p:stCondLst>
                <p:endSync evt="end" delay="0">
                  <p:rtn val="all"/>
                </p:endSync>
                <p:childTnLst>
                  <p:par>
                    <p:cTn id="184" fill="hold">
                      <p:stCondLst>
                        <p:cond delay="0"/>
                      </p:stCondLst>
                      <p:childTnLst>
                        <p:par>
                          <p:cTn id="185" fill="hold">
                            <p:stCondLst>
                              <p:cond delay="0"/>
                            </p:stCondLst>
                            <p:childTnLst>
                              <p:par>
                                <p:cTn id="186" presetID="3" presetClass="exit" presetSubtype="10" fill="hold" grpId="0" nodeType="clickEffect">
                                  <p:stCondLst>
                                    <p:cond delay="0"/>
                                  </p:stCondLst>
                                  <p:childTnLst>
                                    <p:animEffect transition="out" filter="blinds(horizontal)">
                                      <p:cBhvr>
                                        <p:cTn id="187" dur="500"/>
                                        <p:tgtEl>
                                          <p:spTgt spid="55421"/>
                                        </p:tgtEl>
                                      </p:cBhvr>
                                    </p:animEffect>
                                    <p:set>
                                      <p:cBhvr>
                                        <p:cTn id="188" dur="1" fill="hold">
                                          <p:stCondLst>
                                            <p:cond delay="499"/>
                                          </p:stCondLst>
                                        </p:cTn>
                                        <p:tgtEl>
                                          <p:spTgt spid="55421"/>
                                        </p:tgtEl>
                                        <p:attrNameLst>
                                          <p:attrName>style.visibility</p:attrName>
                                        </p:attrNameLst>
                                      </p:cBhvr>
                                      <p:to>
                                        <p:strVal val="hidden"/>
                                      </p:to>
                                    </p:set>
                                  </p:childTnLst>
                                </p:cTn>
                              </p:par>
                            </p:childTnLst>
                          </p:cTn>
                        </p:par>
                      </p:childTnLst>
                    </p:cTn>
                  </p:par>
                </p:childTnLst>
              </p:cTn>
              <p:nextCondLst>
                <p:cond evt="onClick" delay="0">
                  <p:tgtEl>
                    <p:spTgt spid="55421"/>
                  </p:tgtEl>
                </p:cond>
              </p:nextCondLst>
            </p:seq>
            <p:seq concurrent="1" nextAc="seek">
              <p:cTn id="189" restart="whenNotActive" fill="hold" evtFilter="cancelBubble" nodeType="interactiveSeq">
                <p:stCondLst>
                  <p:cond evt="onClick" delay="0">
                    <p:tgtEl>
                      <p:spTgt spid="55422"/>
                    </p:tgtEl>
                  </p:cond>
                </p:stCondLst>
                <p:endSync evt="end" delay="0">
                  <p:rtn val="all"/>
                </p:endSync>
                <p:childTnLst>
                  <p:par>
                    <p:cTn id="190" fill="hold">
                      <p:stCondLst>
                        <p:cond delay="0"/>
                      </p:stCondLst>
                      <p:childTnLst>
                        <p:par>
                          <p:cTn id="191" fill="hold">
                            <p:stCondLst>
                              <p:cond delay="0"/>
                            </p:stCondLst>
                            <p:childTnLst>
                              <p:par>
                                <p:cTn id="192" presetID="3" presetClass="exit" presetSubtype="10" fill="hold" grpId="0" nodeType="clickEffect">
                                  <p:stCondLst>
                                    <p:cond delay="0"/>
                                  </p:stCondLst>
                                  <p:childTnLst>
                                    <p:animEffect transition="out" filter="blinds(horizontal)">
                                      <p:cBhvr>
                                        <p:cTn id="193" dur="500"/>
                                        <p:tgtEl>
                                          <p:spTgt spid="55422"/>
                                        </p:tgtEl>
                                      </p:cBhvr>
                                    </p:animEffect>
                                    <p:set>
                                      <p:cBhvr>
                                        <p:cTn id="194" dur="1" fill="hold">
                                          <p:stCondLst>
                                            <p:cond delay="499"/>
                                          </p:stCondLst>
                                        </p:cTn>
                                        <p:tgtEl>
                                          <p:spTgt spid="55422"/>
                                        </p:tgtEl>
                                        <p:attrNameLst>
                                          <p:attrName>style.visibility</p:attrName>
                                        </p:attrNameLst>
                                      </p:cBhvr>
                                      <p:to>
                                        <p:strVal val="hidden"/>
                                      </p:to>
                                    </p:set>
                                  </p:childTnLst>
                                </p:cTn>
                              </p:par>
                            </p:childTnLst>
                          </p:cTn>
                        </p:par>
                      </p:childTnLst>
                    </p:cTn>
                  </p:par>
                </p:childTnLst>
              </p:cTn>
              <p:nextCondLst>
                <p:cond evt="onClick" delay="0">
                  <p:tgtEl>
                    <p:spTgt spid="55422"/>
                  </p:tgtEl>
                </p:cond>
              </p:nextCondLst>
            </p:seq>
            <p:seq concurrent="1" nextAc="seek">
              <p:cTn id="195" restart="whenNotActive" fill="hold" evtFilter="cancelBubble" nodeType="interactiveSeq">
                <p:stCondLst>
                  <p:cond evt="onClick" delay="0">
                    <p:tgtEl>
                      <p:spTgt spid="55423"/>
                    </p:tgtEl>
                  </p:cond>
                </p:stCondLst>
                <p:endSync evt="end" delay="0">
                  <p:rtn val="all"/>
                </p:endSync>
                <p:childTnLst>
                  <p:par>
                    <p:cTn id="196" fill="hold">
                      <p:stCondLst>
                        <p:cond delay="0"/>
                      </p:stCondLst>
                      <p:childTnLst>
                        <p:par>
                          <p:cTn id="197" fill="hold">
                            <p:stCondLst>
                              <p:cond delay="0"/>
                            </p:stCondLst>
                            <p:childTnLst>
                              <p:par>
                                <p:cTn id="198" presetID="3" presetClass="exit" presetSubtype="10" fill="hold" grpId="0" nodeType="clickEffect">
                                  <p:stCondLst>
                                    <p:cond delay="0"/>
                                  </p:stCondLst>
                                  <p:childTnLst>
                                    <p:animEffect transition="out" filter="blinds(horizontal)">
                                      <p:cBhvr>
                                        <p:cTn id="199" dur="500"/>
                                        <p:tgtEl>
                                          <p:spTgt spid="55423"/>
                                        </p:tgtEl>
                                      </p:cBhvr>
                                    </p:animEffect>
                                    <p:set>
                                      <p:cBhvr>
                                        <p:cTn id="200" dur="1" fill="hold">
                                          <p:stCondLst>
                                            <p:cond delay="499"/>
                                          </p:stCondLst>
                                        </p:cTn>
                                        <p:tgtEl>
                                          <p:spTgt spid="55423"/>
                                        </p:tgtEl>
                                        <p:attrNameLst>
                                          <p:attrName>style.visibility</p:attrName>
                                        </p:attrNameLst>
                                      </p:cBhvr>
                                      <p:to>
                                        <p:strVal val="hidden"/>
                                      </p:to>
                                    </p:set>
                                  </p:childTnLst>
                                </p:cTn>
                              </p:par>
                            </p:childTnLst>
                          </p:cTn>
                        </p:par>
                      </p:childTnLst>
                    </p:cTn>
                  </p:par>
                </p:childTnLst>
              </p:cTn>
              <p:nextCondLst>
                <p:cond evt="onClick" delay="0">
                  <p:tgtEl>
                    <p:spTgt spid="55423"/>
                  </p:tgtEl>
                </p:cond>
              </p:nextCondLst>
            </p:seq>
            <p:seq concurrent="1" nextAc="seek">
              <p:cTn id="201" restart="whenNotActive" fill="hold" evtFilter="cancelBubble" nodeType="interactiveSeq">
                <p:stCondLst>
                  <p:cond evt="onClick" delay="0">
                    <p:tgtEl>
                      <p:spTgt spid="55424"/>
                    </p:tgtEl>
                  </p:cond>
                </p:stCondLst>
                <p:endSync evt="end" delay="0">
                  <p:rtn val="all"/>
                </p:endSync>
                <p:childTnLst>
                  <p:par>
                    <p:cTn id="202" fill="hold">
                      <p:stCondLst>
                        <p:cond delay="0"/>
                      </p:stCondLst>
                      <p:childTnLst>
                        <p:par>
                          <p:cTn id="203" fill="hold">
                            <p:stCondLst>
                              <p:cond delay="0"/>
                            </p:stCondLst>
                            <p:childTnLst>
                              <p:par>
                                <p:cTn id="204" presetID="3" presetClass="exit" presetSubtype="10" fill="hold" grpId="0" nodeType="clickEffect">
                                  <p:stCondLst>
                                    <p:cond delay="0"/>
                                  </p:stCondLst>
                                  <p:childTnLst>
                                    <p:animEffect transition="out" filter="blinds(horizontal)">
                                      <p:cBhvr>
                                        <p:cTn id="205" dur="500"/>
                                        <p:tgtEl>
                                          <p:spTgt spid="55424"/>
                                        </p:tgtEl>
                                      </p:cBhvr>
                                    </p:animEffect>
                                    <p:set>
                                      <p:cBhvr>
                                        <p:cTn id="206" dur="1" fill="hold">
                                          <p:stCondLst>
                                            <p:cond delay="499"/>
                                          </p:stCondLst>
                                        </p:cTn>
                                        <p:tgtEl>
                                          <p:spTgt spid="55424"/>
                                        </p:tgtEl>
                                        <p:attrNameLst>
                                          <p:attrName>style.visibility</p:attrName>
                                        </p:attrNameLst>
                                      </p:cBhvr>
                                      <p:to>
                                        <p:strVal val="hidden"/>
                                      </p:to>
                                    </p:set>
                                  </p:childTnLst>
                                </p:cTn>
                              </p:par>
                            </p:childTnLst>
                          </p:cTn>
                        </p:par>
                      </p:childTnLst>
                    </p:cTn>
                  </p:par>
                </p:childTnLst>
              </p:cTn>
              <p:nextCondLst>
                <p:cond evt="onClick" delay="0">
                  <p:tgtEl>
                    <p:spTgt spid="55424"/>
                  </p:tgtEl>
                </p:cond>
              </p:nextCondLst>
            </p:seq>
            <p:seq concurrent="1" nextAc="seek">
              <p:cTn id="207" restart="whenNotActive" fill="hold" evtFilter="cancelBubble" nodeType="interactiveSeq">
                <p:stCondLst>
                  <p:cond evt="onClick" delay="0">
                    <p:tgtEl>
                      <p:spTgt spid="55426"/>
                    </p:tgtEl>
                  </p:cond>
                </p:stCondLst>
                <p:endSync evt="end" delay="0">
                  <p:rtn val="all"/>
                </p:endSync>
                <p:childTnLst>
                  <p:par>
                    <p:cTn id="208" fill="hold">
                      <p:stCondLst>
                        <p:cond delay="0"/>
                      </p:stCondLst>
                      <p:childTnLst>
                        <p:par>
                          <p:cTn id="209" fill="hold">
                            <p:stCondLst>
                              <p:cond delay="0"/>
                            </p:stCondLst>
                            <p:childTnLst>
                              <p:par>
                                <p:cTn id="210" presetID="3" presetClass="exit" presetSubtype="10" fill="hold" grpId="0" nodeType="clickEffect">
                                  <p:stCondLst>
                                    <p:cond delay="0"/>
                                  </p:stCondLst>
                                  <p:childTnLst>
                                    <p:animEffect transition="out" filter="blinds(horizontal)">
                                      <p:cBhvr>
                                        <p:cTn id="211" dur="500"/>
                                        <p:tgtEl>
                                          <p:spTgt spid="55426"/>
                                        </p:tgtEl>
                                      </p:cBhvr>
                                    </p:animEffect>
                                    <p:set>
                                      <p:cBhvr>
                                        <p:cTn id="212" dur="1" fill="hold">
                                          <p:stCondLst>
                                            <p:cond delay="499"/>
                                          </p:stCondLst>
                                        </p:cTn>
                                        <p:tgtEl>
                                          <p:spTgt spid="55426"/>
                                        </p:tgtEl>
                                        <p:attrNameLst>
                                          <p:attrName>style.visibility</p:attrName>
                                        </p:attrNameLst>
                                      </p:cBhvr>
                                      <p:to>
                                        <p:strVal val="hidden"/>
                                      </p:to>
                                    </p:set>
                                  </p:childTnLst>
                                </p:cTn>
                              </p:par>
                            </p:childTnLst>
                          </p:cTn>
                        </p:par>
                      </p:childTnLst>
                    </p:cTn>
                  </p:par>
                </p:childTnLst>
              </p:cTn>
              <p:nextCondLst>
                <p:cond evt="onClick" delay="0">
                  <p:tgtEl>
                    <p:spTgt spid="55426"/>
                  </p:tgtEl>
                </p:cond>
              </p:nextCondLst>
            </p:seq>
          </p:childTnLst>
        </p:cTn>
      </p:par>
    </p:tnLst>
    <p:bldLst>
      <p:bldP spid="55315" grpId="0" animBg="1"/>
      <p:bldP spid="55358" grpId="0" animBg="1"/>
      <p:bldP spid="55358" grpId="1" animBg="1"/>
      <p:bldP spid="55363" grpId="0" animBg="1"/>
      <p:bldP spid="55363" grpId="1" animBg="1"/>
      <p:bldP spid="55364" grpId="0" animBg="1"/>
      <p:bldP spid="55364" grpId="1" animBg="1"/>
      <p:bldP spid="55365" grpId="0" animBg="1"/>
      <p:bldP spid="55365" grpId="1" animBg="1"/>
      <p:bldP spid="55367" grpId="0" animBg="1"/>
      <p:bldP spid="55367" grpId="1" animBg="1"/>
      <p:bldP spid="55368" grpId="0" animBg="1"/>
      <p:bldP spid="55368" grpId="1" animBg="1"/>
      <p:bldP spid="55369" grpId="0" animBg="1"/>
      <p:bldP spid="55369" grpId="1" animBg="1"/>
      <p:bldP spid="55370" grpId="0" animBg="1"/>
      <p:bldP spid="55370" grpId="1" animBg="1"/>
      <p:bldP spid="55371" grpId="0" animBg="1"/>
      <p:bldP spid="55371" grpId="1" animBg="1"/>
      <p:bldP spid="55372" grpId="0" animBg="1"/>
      <p:bldP spid="55372" grpId="1" animBg="1"/>
      <p:bldP spid="55373" grpId="0" animBg="1"/>
      <p:bldP spid="55373" grpId="1" animBg="1"/>
      <p:bldP spid="55407" grpId="0" animBg="1"/>
      <p:bldP spid="55407" grpId="1" animBg="1"/>
      <p:bldP spid="55408" grpId="0" animBg="1"/>
      <p:bldP spid="55408" grpId="1" animBg="1"/>
      <p:bldP spid="55409" grpId="0" animBg="1"/>
      <p:bldP spid="55409" grpId="1" animBg="1"/>
      <p:bldP spid="55417" grpId="0" animBg="1"/>
      <p:bldP spid="55417" grpId="1" animBg="1"/>
      <p:bldP spid="55417" grpId="2" animBg="1"/>
      <p:bldP spid="55418" grpId="0" animBg="1"/>
      <p:bldP spid="55418" grpId="1" animBg="1"/>
      <p:bldP spid="55419" grpId="0" animBg="1"/>
      <p:bldP spid="55419" grpId="1" animBg="1"/>
      <p:bldP spid="55421" grpId="0" animBg="1"/>
      <p:bldP spid="55422" grpId="0" animBg="1"/>
      <p:bldP spid="55423" grpId="0" animBg="1"/>
      <p:bldP spid="55424" grpId="0" animBg="1"/>
      <p:bldP spid="554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 name="Diagramm 3"/>
          <p:cNvGraphicFramePr>
            <a:graphicFrameLocks/>
          </p:cNvGraphicFramePr>
          <p:nvPr/>
        </p:nvGraphicFramePr>
        <p:xfrm>
          <a:off x="285750" y="2214563"/>
          <a:ext cx="4071938" cy="2714625"/>
        </p:xfrm>
        <a:graphic>
          <a:graphicData uri="http://schemas.openxmlformats.org/presentationml/2006/ole">
            <p:oleObj spid="_x0000_s22529" r:id="rId4" imgW="4072481" imgH="2719052" progId="Excel.Chart.8">
              <p:embed/>
            </p:oleObj>
          </a:graphicData>
        </a:graphic>
      </p:graphicFrame>
      <p:graphicFrame>
        <p:nvGraphicFramePr>
          <p:cNvPr id="22530" name="Diagramm 4"/>
          <p:cNvGraphicFramePr>
            <a:graphicFrameLocks/>
          </p:cNvGraphicFramePr>
          <p:nvPr/>
        </p:nvGraphicFramePr>
        <p:xfrm>
          <a:off x="4738688" y="2216150"/>
          <a:ext cx="4097337" cy="2730500"/>
        </p:xfrm>
        <a:graphic>
          <a:graphicData uri="http://schemas.openxmlformats.org/presentationml/2006/ole">
            <p:oleObj spid="_x0000_s22530" r:id="rId5" imgW="4096867" imgH="2731245" progId="Excel.Chart.8">
              <p:embed/>
            </p:oleObj>
          </a:graphicData>
        </a:graphic>
      </p:graphicFrame>
      <p:pic>
        <p:nvPicPr>
          <p:cNvPr id="22531" name="Grafik 5" descr="novo-logo_4c-200dpi.jpg"/>
          <p:cNvPicPr>
            <a:picLocks noChangeAspect="1"/>
          </p:cNvPicPr>
          <p:nvPr/>
        </p:nvPicPr>
        <p:blipFill>
          <a:blip r:embed="rId6"/>
          <a:srcRect/>
          <a:stretch>
            <a:fillRect/>
          </a:stretch>
        </p:blipFill>
        <p:spPr bwMode="auto">
          <a:xfrm>
            <a:off x="6067425" y="2928938"/>
            <a:ext cx="1439863" cy="177800"/>
          </a:xfrm>
          <a:prstGeom prst="rect">
            <a:avLst/>
          </a:prstGeom>
          <a:noFill/>
          <a:ln w="9525">
            <a:solidFill>
              <a:schemeClr val="bg1"/>
            </a:solidFill>
            <a:miter lim="800000"/>
            <a:headEnd/>
            <a:tailEnd/>
          </a:ln>
        </p:spPr>
      </p:pic>
      <p:sp>
        <p:nvSpPr>
          <p:cNvPr id="7" name="Textfeld 6"/>
          <p:cNvSpPr txBox="1"/>
          <p:nvPr/>
        </p:nvSpPr>
        <p:spPr>
          <a:xfrm>
            <a:off x="357188" y="5072063"/>
            <a:ext cx="3571875" cy="338137"/>
          </a:xfrm>
          <a:prstGeom prst="rect">
            <a:avLst/>
          </a:prstGeom>
          <a:noFill/>
        </p:spPr>
        <p:txBody>
          <a:bodyPr>
            <a:spAutoFit/>
          </a:bodyPr>
          <a:lstStyle/>
          <a:p>
            <a:pPr fontAlgn="auto">
              <a:spcBef>
                <a:spcPts val="0"/>
              </a:spcBef>
              <a:spcAft>
                <a:spcPts val="0"/>
              </a:spcAft>
              <a:defRPr/>
            </a:pPr>
            <a:r>
              <a:rPr lang="de-DE" sz="1600" b="1" cap="small" dirty="0" err="1">
                <a:latin typeface="Tahoma" pitchFamily="34" charset="0"/>
                <a:ea typeface="Tahoma" pitchFamily="34" charset="0"/>
                <a:cs typeface="Tahoma" pitchFamily="34" charset="0"/>
              </a:rPr>
              <a:t>Tecton</a:t>
            </a:r>
            <a:r>
              <a:rPr lang="de-DE" sz="1600" b="1" cap="small" dirty="0">
                <a:latin typeface="Tahoma" pitchFamily="34" charset="0"/>
                <a:ea typeface="Tahoma" pitchFamily="34" charset="0"/>
                <a:cs typeface="Tahoma" pitchFamily="34" charset="0"/>
              </a:rPr>
              <a:t> GmbH </a:t>
            </a:r>
            <a:r>
              <a:rPr lang="de-DE" sz="1600" b="1" cap="small" dirty="0" err="1">
                <a:latin typeface="Tahoma" pitchFamily="34" charset="0"/>
                <a:ea typeface="Tahoma" pitchFamily="34" charset="0"/>
                <a:cs typeface="Tahoma" pitchFamily="34" charset="0"/>
              </a:rPr>
              <a:t>Keramikanlagen</a:t>
            </a:r>
            <a:endParaRPr lang="de-DE" sz="1600" b="1" cap="small" dirty="0">
              <a:latin typeface="Tahoma" pitchFamily="34" charset="0"/>
              <a:ea typeface="Tahoma" pitchFamily="34" charset="0"/>
              <a:cs typeface="Tahoma" pitchFamily="34" charset="0"/>
            </a:endParaRPr>
          </a:p>
        </p:txBody>
      </p:sp>
      <p:sp>
        <p:nvSpPr>
          <p:cNvPr id="8" name="Textfeld 7"/>
          <p:cNvSpPr txBox="1"/>
          <p:nvPr/>
        </p:nvSpPr>
        <p:spPr>
          <a:xfrm>
            <a:off x="4816475" y="5072063"/>
            <a:ext cx="3935413" cy="338137"/>
          </a:xfrm>
          <a:prstGeom prst="rect">
            <a:avLst/>
          </a:prstGeom>
          <a:noFill/>
        </p:spPr>
        <p:txBody>
          <a:bodyPr>
            <a:spAutoFit/>
          </a:bodyPr>
          <a:lstStyle/>
          <a:p>
            <a:pPr fontAlgn="auto">
              <a:spcBef>
                <a:spcPts val="0"/>
              </a:spcBef>
              <a:spcAft>
                <a:spcPts val="0"/>
              </a:spcAft>
              <a:defRPr/>
            </a:pPr>
            <a:r>
              <a:rPr lang="de-DE" sz="1600" b="1" cap="small" dirty="0">
                <a:latin typeface="Tahoma" pitchFamily="34" charset="0"/>
                <a:ea typeface="Tahoma" pitchFamily="34" charset="0"/>
                <a:cs typeface="Tahoma" pitchFamily="34" charset="0"/>
              </a:rPr>
              <a:t>Novokeram Max Wagner GmbH</a:t>
            </a:r>
            <a:endParaRPr lang="de-DE" sz="1600" b="1" cap="small" dirty="0">
              <a:latin typeface="Tahoma" pitchFamily="34" charset="0"/>
              <a:ea typeface="Tahoma" pitchFamily="34" charset="0"/>
              <a:cs typeface="Tahoma" pitchFamily="34" charset="0"/>
            </a:endParaRPr>
          </a:p>
        </p:txBody>
      </p:sp>
      <p:sp>
        <p:nvSpPr>
          <p:cNvPr id="22534" name="Textfeld 8"/>
          <p:cNvSpPr txBox="1">
            <a:spLocks noChangeArrowheads="1"/>
          </p:cNvSpPr>
          <p:nvPr/>
        </p:nvSpPr>
        <p:spPr bwMode="auto">
          <a:xfrm>
            <a:off x="700088" y="3021013"/>
            <a:ext cx="1000125" cy="369887"/>
          </a:xfrm>
          <a:prstGeom prst="rect">
            <a:avLst/>
          </a:prstGeom>
          <a:noFill/>
          <a:ln w="9525">
            <a:noFill/>
            <a:miter lim="800000"/>
            <a:headEnd/>
            <a:tailEnd/>
          </a:ln>
        </p:spPr>
        <p:txBody>
          <a:bodyPr>
            <a:spAutoFit/>
          </a:bodyPr>
          <a:lstStyle/>
          <a:p>
            <a:pPr algn="ctr"/>
            <a:r>
              <a:rPr lang="de-DE" sz="1000">
                <a:solidFill>
                  <a:schemeClr val="bg1"/>
                </a:solidFill>
                <a:latin typeface="Tahoma" pitchFamily="34" charset="0"/>
                <a:cs typeface="Tahoma" pitchFamily="34" charset="0"/>
              </a:rPr>
              <a:t>Instalat</a:t>
            </a:r>
          </a:p>
          <a:p>
            <a:pPr algn="ctr"/>
            <a:r>
              <a:rPr lang="de-DE" sz="800">
                <a:solidFill>
                  <a:schemeClr val="bg1"/>
                </a:solidFill>
                <a:latin typeface="Tahoma" pitchFamily="34" charset="0"/>
                <a:cs typeface="Tahoma" pitchFamily="34" charset="0"/>
              </a:rPr>
              <a:t>Ofen</a:t>
            </a:r>
          </a:p>
        </p:txBody>
      </p:sp>
      <p:sp>
        <p:nvSpPr>
          <p:cNvPr id="22535" name="Textfeld 9"/>
          <p:cNvSpPr txBox="1">
            <a:spLocks noChangeArrowheads="1"/>
          </p:cNvSpPr>
          <p:nvPr/>
        </p:nvSpPr>
        <p:spPr bwMode="auto">
          <a:xfrm>
            <a:off x="2071688" y="3500438"/>
            <a:ext cx="1000125" cy="369887"/>
          </a:xfrm>
          <a:prstGeom prst="rect">
            <a:avLst/>
          </a:prstGeom>
          <a:noFill/>
          <a:ln w="9525">
            <a:noFill/>
            <a:miter lim="800000"/>
            <a:headEnd/>
            <a:tailEnd/>
          </a:ln>
        </p:spPr>
        <p:txBody>
          <a:bodyPr>
            <a:spAutoFit/>
          </a:bodyPr>
          <a:lstStyle/>
          <a:p>
            <a:pPr algn="ctr"/>
            <a:r>
              <a:rPr lang="de-DE" sz="1000">
                <a:solidFill>
                  <a:schemeClr val="bg1"/>
                </a:solidFill>
                <a:latin typeface="Tahoma" pitchFamily="34" charset="0"/>
                <a:cs typeface="Tahoma" pitchFamily="34" charset="0"/>
              </a:rPr>
              <a:t>Symbol</a:t>
            </a:r>
          </a:p>
          <a:p>
            <a:pPr algn="ctr"/>
            <a:r>
              <a:rPr lang="de-DE" sz="800">
                <a:solidFill>
                  <a:schemeClr val="bg1"/>
                </a:solidFill>
                <a:latin typeface="Tahoma" pitchFamily="34" charset="0"/>
                <a:cs typeface="Tahoma" pitchFamily="34" charset="0"/>
              </a:rPr>
              <a:t>Transport</a:t>
            </a:r>
          </a:p>
        </p:txBody>
      </p:sp>
      <p:sp>
        <p:nvSpPr>
          <p:cNvPr id="22536" name="Textfeld 10"/>
          <p:cNvSpPr txBox="1">
            <a:spLocks noChangeArrowheads="1"/>
          </p:cNvSpPr>
          <p:nvPr/>
        </p:nvSpPr>
        <p:spPr bwMode="auto">
          <a:xfrm>
            <a:off x="2384425" y="2671763"/>
            <a:ext cx="1190625" cy="369887"/>
          </a:xfrm>
          <a:prstGeom prst="rect">
            <a:avLst/>
          </a:prstGeom>
          <a:noFill/>
          <a:ln w="9525">
            <a:noFill/>
            <a:miter lim="800000"/>
            <a:headEnd/>
            <a:tailEnd/>
          </a:ln>
        </p:spPr>
        <p:txBody>
          <a:bodyPr>
            <a:spAutoFit/>
          </a:bodyPr>
          <a:lstStyle/>
          <a:p>
            <a:pPr algn="ctr"/>
            <a:r>
              <a:rPr lang="de-DE" sz="1000">
                <a:solidFill>
                  <a:schemeClr val="bg1"/>
                </a:solidFill>
                <a:latin typeface="Tahoma" pitchFamily="34" charset="0"/>
                <a:cs typeface="Tahoma" pitchFamily="34" charset="0"/>
              </a:rPr>
              <a:t>Novokeram</a:t>
            </a:r>
          </a:p>
          <a:p>
            <a:pPr algn="ctr"/>
            <a:r>
              <a:rPr lang="de-DE" sz="800">
                <a:solidFill>
                  <a:schemeClr val="bg1"/>
                </a:solidFill>
                <a:latin typeface="Tahoma" pitchFamily="34" charset="0"/>
                <a:cs typeface="Tahoma" pitchFamily="34" charset="0"/>
              </a:rPr>
              <a:t>Trockner</a:t>
            </a:r>
          </a:p>
        </p:txBody>
      </p:sp>
      <p:sp>
        <p:nvSpPr>
          <p:cNvPr id="22537" name="Textfeld 11"/>
          <p:cNvSpPr txBox="1">
            <a:spLocks noChangeArrowheads="1"/>
          </p:cNvSpPr>
          <p:nvPr/>
        </p:nvSpPr>
        <p:spPr bwMode="auto">
          <a:xfrm>
            <a:off x="2881313" y="3001963"/>
            <a:ext cx="1190625" cy="246062"/>
          </a:xfrm>
          <a:prstGeom prst="rect">
            <a:avLst/>
          </a:prstGeom>
          <a:noFill/>
          <a:ln w="9525">
            <a:noFill/>
            <a:miter lim="800000"/>
            <a:headEnd/>
            <a:tailEnd/>
          </a:ln>
        </p:spPr>
        <p:txBody>
          <a:bodyPr>
            <a:spAutoFit/>
          </a:bodyPr>
          <a:lstStyle/>
          <a:p>
            <a:pPr algn="ctr"/>
            <a:r>
              <a:rPr lang="de-DE" sz="1000">
                <a:solidFill>
                  <a:schemeClr val="bg1"/>
                </a:solidFill>
                <a:latin typeface="Tahoma" pitchFamily="34" charset="0"/>
                <a:cs typeface="Tahoma" pitchFamily="34" charset="0"/>
              </a:rPr>
              <a:t>~ 30 %</a:t>
            </a:r>
          </a:p>
        </p:txBody>
      </p:sp>
      <p:sp>
        <p:nvSpPr>
          <p:cNvPr id="22538" name="Textfeld 12"/>
          <p:cNvSpPr txBox="1">
            <a:spLocks noChangeArrowheads="1"/>
          </p:cNvSpPr>
          <p:nvPr/>
        </p:nvSpPr>
        <p:spPr bwMode="auto">
          <a:xfrm>
            <a:off x="1360488" y="2490788"/>
            <a:ext cx="1190625" cy="369887"/>
          </a:xfrm>
          <a:prstGeom prst="rect">
            <a:avLst/>
          </a:prstGeom>
          <a:noFill/>
          <a:ln w="9525">
            <a:noFill/>
            <a:miter lim="800000"/>
            <a:headEnd/>
            <a:tailEnd/>
          </a:ln>
        </p:spPr>
        <p:txBody>
          <a:bodyPr>
            <a:spAutoFit/>
          </a:bodyPr>
          <a:lstStyle/>
          <a:p>
            <a:pPr algn="ctr"/>
            <a:r>
              <a:rPr lang="de-DE" sz="1000">
                <a:solidFill>
                  <a:schemeClr val="bg1"/>
                </a:solidFill>
                <a:latin typeface="Tahoma" pitchFamily="34" charset="0"/>
                <a:cs typeface="Tahoma" pitchFamily="34" charset="0"/>
              </a:rPr>
              <a:t>FH &amp; FH</a:t>
            </a:r>
          </a:p>
          <a:p>
            <a:pPr algn="ctr"/>
            <a:r>
              <a:rPr lang="de-DE" sz="800">
                <a:solidFill>
                  <a:schemeClr val="bg1"/>
                </a:solidFill>
                <a:latin typeface="Tahoma" pitchFamily="34" charset="0"/>
                <a:cs typeface="Tahoma" pitchFamily="34" charset="0"/>
              </a:rPr>
              <a:t>     Engineering</a:t>
            </a:r>
          </a:p>
        </p:txBody>
      </p:sp>
      <p:sp>
        <p:nvSpPr>
          <p:cNvPr id="22539" name="Textfeld 13"/>
          <p:cNvSpPr txBox="1">
            <a:spLocks noChangeArrowheads="1"/>
          </p:cNvSpPr>
          <p:nvPr/>
        </p:nvSpPr>
        <p:spPr bwMode="auto">
          <a:xfrm>
            <a:off x="6092825" y="3251200"/>
            <a:ext cx="1408113" cy="492125"/>
          </a:xfrm>
          <a:prstGeom prst="rect">
            <a:avLst/>
          </a:prstGeom>
          <a:noFill/>
          <a:ln w="9525">
            <a:noFill/>
            <a:miter lim="800000"/>
            <a:headEnd/>
            <a:tailEnd/>
          </a:ln>
        </p:spPr>
        <p:txBody>
          <a:bodyPr>
            <a:spAutoFit/>
          </a:bodyPr>
          <a:lstStyle/>
          <a:p>
            <a:pPr algn="ctr"/>
            <a:r>
              <a:rPr lang="de-DE" sz="1000">
                <a:solidFill>
                  <a:schemeClr val="bg1"/>
                </a:solidFill>
                <a:latin typeface="Tahoma" pitchFamily="34" charset="0"/>
                <a:cs typeface="Tahoma" pitchFamily="34" charset="0"/>
              </a:rPr>
              <a:t>Novokeram</a:t>
            </a:r>
          </a:p>
          <a:p>
            <a:pPr algn="ctr"/>
            <a:r>
              <a:rPr lang="de-DE" sz="800">
                <a:solidFill>
                  <a:schemeClr val="bg1"/>
                </a:solidFill>
                <a:latin typeface="Tahoma" pitchFamily="34" charset="0"/>
                <a:cs typeface="Tahoma" pitchFamily="34" charset="0"/>
              </a:rPr>
              <a:t>Inhaber: Christian Wagner</a:t>
            </a:r>
          </a:p>
          <a:p>
            <a:pPr algn="ctr"/>
            <a:r>
              <a:rPr lang="de-DE" sz="800">
                <a:solidFill>
                  <a:schemeClr val="bg1"/>
                </a:solidFill>
                <a:latin typeface="Tahoma" pitchFamily="34" charset="0"/>
                <a:cs typeface="Tahoma" pitchFamily="34" charset="0"/>
              </a:rPr>
              <a:t>100 %</a:t>
            </a:r>
          </a:p>
        </p:txBody>
      </p:sp>
      <p:cxnSp>
        <p:nvCxnSpPr>
          <p:cNvPr id="16" name="Gerade Verbindung mit Pfeil 15"/>
          <p:cNvCxnSpPr/>
          <p:nvPr/>
        </p:nvCxnSpPr>
        <p:spPr>
          <a:xfrm rot="10800000">
            <a:off x="3992563" y="2865438"/>
            <a:ext cx="1214437" cy="1587"/>
          </a:xfrm>
          <a:prstGeom prst="straightConnector1">
            <a:avLst/>
          </a:prstGeom>
          <a:ln w="15875">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a:xfrm>
            <a:off x="457200" y="6356350"/>
            <a:ext cx="2133600" cy="365125"/>
          </a:xfrm>
        </p:spPr>
        <p:txBody>
          <a:bodyPr/>
          <a:lstStyle/>
          <a:p>
            <a:pPr algn="l">
              <a:defRPr/>
            </a:pPr>
            <a:endParaRPr lang="de-DE" dirty="0"/>
          </a:p>
        </p:txBody>
      </p:sp>
      <p:sp>
        <p:nvSpPr>
          <p:cNvPr id="24578" name="Rectangle 3"/>
          <p:cNvSpPr>
            <a:spLocks noGrp="1" noChangeArrowheads="1"/>
          </p:cNvSpPr>
          <p:nvPr>
            <p:ph type="body" idx="1"/>
          </p:nvPr>
        </p:nvSpPr>
        <p:spPr>
          <a:xfrm>
            <a:off x="447675" y="1393825"/>
            <a:ext cx="8229600" cy="4022725"/>
          </a:xfrm>
        </p:spPr>
        <p:txBody>
          <a:bodyPr/>
          <a:lstStyle/>
          <a:p>
            <a:pPr algn="ctr">
              <a:buFontTx/>
              <a:buNone/>
            </a:pPr>
            <a:r>
              <a:rPr lang="de-DE" sz="2400" smtClean="0"/>
              <a:t>Name des neuen Trocknungsverfahrens:</a:t>
            </a:r>
          </a:p>
          <a:p>
            <a:pPr algn="ctr">
              <a:buFontTx/>
              <a:buNone/>
            </a:pPr>
            <a:endParaRPr lang="de-DE" sz="2400" smtClean="0"/>
          </a:p>
          <a:p>
            <a:pPr algn="ctr">
              <a:buFontTx/>
              <a:buNone/>
            </a:pPr>
            <a:r>
              <a:rPr lang="de-DE" sz="4400" b="1" smtClean="0"/>
              <a:t>ChoriTherm</a:t>
            </a:r>
          </a:p>
          <a:p>
            <a:pPr algn="ctr">
              <a:buFontTx/>
              <a:buNone/>
            </a:pPr>
            <a:endParaRPr lang="de-DE" sz="2400" smtClean="0"/>
          </a:p>
          <a:p>
            <a:pPr algn="ctr">
              <a:buFontTx/>
              <a:buNone/>
            </a:pPr>
            <a:r>
              <a:rPr lang="de-DE" sz="2400" smtClean="0"/>
              <a:t>von (altgriechisch)</a:t>
            </a:r>
          </a:p>
          <a:p>
            <a:pPr algn="ctr">
              <a:buFontTx/>
              <a:buNone/>
            </a:pPr>
            <a:endParaRPr lang="de-DE" sz="2400" smtClean="0"/>
          </a:p>
          <a:p>
            <a:pPr algn="ctr">
              <a:buFontTx/>
              <a:buNone/>
            </a:pPr>
            <a:r>
              <a:rPr lang="de-DE" sz="2400" smtClean="0"/>
              <a:t>choris = ohne</a:t>
            </a:r>
          </a:p>
          <a:p>
            <a:pPr algn="ctr">
              <a:buFontTx/>
              <a:buNone/>
            </a:pPr>
            <a:r>
              <a:rPr lang="de-DE" sz="2400" smtClean="0"/>
              <a:t>thermasia = Wärme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nhaltsplatzhalter 5" descr="2939201858_3168de4e50.jpg"/>
          <p:cNvPicPr>
            <a:picLocks noGrp="1" noChangeAspect="1"/>
          </p:cNvPicPr>
          <p:nvPr>
            <p:ph idx="1"/>
          </p:nvPr>
        </p:nvPicPr>
        <p:blipFill>
          <a:blip r:embed="rId3"/>
          <a:srcRect/>
          <a:stretch>
            <a:fillRect/>
          </a:stretch>
        </p:blipFill>
        <p:spPr>
          <a:xfrm>
            <a:off x="928688" y="714375"/>
            <a:ext cx="7572375" cy="52689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1"/>
          </p:nvPr>
        </p:nvSpPr>
        <p:spPr>
          <a:xfrm>
            <a:off x="457200" y="5786438"/>
            <a:ext cx="7900988" cy="935037"/>
          </a:xfrm>
        </p:spPr>
        <p:txBody>
          <a:bodyPr/>
          <a:lstStyle/>
          <a:p>
            <a:pPr algn="l">
              <a:defRPr/>
            </a:pPr>
            <a:r>
              <a:rPr lang="de-DE" sz="2000" b="1" dirty="0" smtClean="0"/>
              <a:t>PL: Ich habe die Folie </a:t>
            </a:r>
            <a:r>
              <a:rPr lang="de-DE" sz="2000" b="1" dirty="0" err="1" smtClean="0"/>
              <a:t>rüberkopiert</a:t>
            </a:r>
            <a:r>
              <a:rPr lang="de-DE" sz="2000" b="1" dirty="0" smtClean="0"/>
              <a:t>, aber jetzt läuft das Filmchen nicht mehr</a:t>
            </a:r>
            <a:endParaRPr lang="de-DE" sz="2000" b="1" dirty="0"/>
          </a:p>
        </p:txBody>
      </p:sp>
      <p:sp>
        <p:nvSpPr>
          <p:cNvPr id="28674" name="Rectangle 15"/>
          <p:cNvSpPr>
            <a:spLocks noChangeArrowheads="1"/>
          </p:cNvSpPr>
          <p:nvPr/>
        </p:nvSpPr>
        <p:spPr bwMode="auto">
          <a:xfrm>
            <a:off x="2398713" y="1706563"/>
            <a:ext cx="4318000" cy="3419475"/>
          </a:xfrm>
          <a:prstGeom prst="rect">
            <a:avLst/>
          </a:prstGeom>
          <a:solidFill>
            <a:srgbClr val="000000"/>
          </a:solidFill>
          <a:ln w="9525">
            <a:solidFill>
              <a:schemeClr val="tx1"/>
            </a:solidFill>
            <a:miter lim="800000"/>
            <a:headEnd/>
            <a:tailEnd/>
          </a:ln>
        </p:spPr>
        <p:txBody>
          <a:bodyPr wrap="none" anchor="ctr"/>
          <a:lstStyle/>
          <a:p>
            <a:endParaRPr lang="de-DE">
              <a:latin typeface="Calibri" pitchFamily="34" charset="0"/>
            </a:endParaRPr>
          </a:p>
        </p:txBody>
      </p:sp>
      <p:sp>
        <p:nvSpPr>
          <p:cNvPr id="4101" name="Rectangle 5"/>
          <p:cNvSpPr>
            <a:spLocks noGrp="1" noChangeArrowheads="1"/>
          </p:cNvSpPr>
          <p:nvPr>
            <p:ph type="subTitle" idx="1"/>
          </p:nvPr>
        </p:nvSpPr>
        <p:spPr>
          <a:xfrm>
            <a:off x="593725" y="719138"/>
            <a:ext cx="6400800" cy="1752600"/>
          </a:xfrm>
        </p:spPr>
        <p:txBody>
          <a:bodyPr rtlCol="0">
            <a:normAutofit/>
          </a:bodyPr>
          <a:lstStyle/>
          <a:p>
            <a:pPr algn="l" fontAlgn="auto">
              <a:spcAft>
                <a:spcPts val="0"/>
              </a:spcAft>
              <a:buFont typeface="Arial" pitchFamily="34" charset="0"/>
              <a:buNone/>
              <a:defRPr/>
            </a:pPr>
            <a:r>
              <a:rPr lang="de-DE" sz="2400"/>
              <a:t>Film - Presse ZW China</a:t>
            </a:r>
          </a:p>
        </p:txBody>
      </p:sp>
      <p:pic>
        <p:nvPicPr>
          <p:cNvPr id="4112" name="006.mpeg">
            <a:hlinkClick r:id="" action="ppaction://media"/>
          </p:cNvPr>
          <p:cNvPicPr>
            <a:picLocks noRot="1" noChangeAspect="1" noChangeArrowheads="1"/>
          </p:cNvPicPr>
          <p:nvPr>
            <a:videoFile r:link="rId1"/>
          </p:nvPr>
        </p:nvPicPr>
        <p:blipFill>
          <a:blip r:embed="rId4"/>
          <a:srcRect/>
          <a:stretch>
            <a:fillRect/>
          </a:stretch>
        </p:blipFill>
        <p:spPr bwMode="auto">
          <a:xfrm>
            <a:off x="2762250" y="2066925"/>
            <a:ext cx="3598863" cy="2698750"/>
          </a:xfrm>
          <a:prstGeom prst="rect">
            <a:avLst/>
          </a:prstGeom>
          <a:noFill/>
          <a:ln w="9525">
            <a:solidFill>
              <a:srgbClr val="969696"/>
            </a:solid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112"/>
                                        </p:tgtEl>
                                      </p:cBhvr>
                                    </p:cmd>
                                  </p:childTnLst>
                                </p:cTn>
                              </p:par>
                            </p:childTnLst>
                          </p:cTn>
                        </p:par>
                      </p:childTnLst>
                    </p:cTn>
                  </p:par>
                </p:childTnLst>
              </p:cTn>
              <p:nextCondLst>
                <p:cond evt="onClick" delay="0">
                  <p:tgtEl>
                    <p:spTgt spid="4112"/>
                  </p:tgtEl>
                </p:cond>
              </p:nextCondLst>
            </p:seq>
            <p:video>
              <p:cMediaNode>
                <p:cTn id="7" fill="hold" display="0">
                  <p:stCondLst>
                    <p:cond delay="indefinite"/>
                  </p:stCondLst>
                  <p:endCondLst>
                    <p:cond evt="onNext" delay="0">
                      <p:tgtEl>
                        <p:sldTgt/>
                      </p:tgtEl>
                    </p:cond>
                    <p:cond evt="onPrev" delay="0">
                      <p:tgtEl>
                        <p:sldTgt/>
                      </p:tgtEl>
                    </p:cond>
                  </p:endCondLst>
                </p:cTn>
                <p:tgtEl>
                  <p:spTgt spid="411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3"/>
          <p:cNvSpPr>
            <a:spLocks noGrp="1"/>
          </p:cNvSpPr>
          <p:nvPr>
            <p:ph type="ftr" sz="quarter" idx="11"/>
          </p:nvPr>
        </p:nvSpPr>
        <p:spPr>
          <a:xfrm>
            <a:off x="457200" y="6356350"/>
            <a:ext cx="2133600" cy="365125"/>
          </a:xfrm>
        </p:spPr>
        <p:txBody>
          <a:bodyPr/>
          <a:lstStyle/>
          <a:p>
            <a:pPr algn="l">
              <a:defRPr/>
            </a:pPr>
            <a:endParaRPr lang="de-DE" dirty="0"/>
          </a:p>
        </p:txBody>
      </p:sp>
      <p:pic>
        <p:nvPicPr>
          <p:cNvPr id="30722" name="Picture 4" descr="017"/>
          <p:cNvPicPr>
            <a:picLocks noChangeArrowheads="1"/>
          </p:cNvPicPr>
          <p:nvPr/>
        </p:nvPicPr>
        <p:blipFill>
          <a:blip r:embed="rId3"/>
          <a:srcRect/>
          <a:stretch>
            <a:fillRect/>
          </a:stretch>
        </p:blipFill>
        <p:spPr bwMode="auto">
          <a:xfrm>
            <a:off x="1322388" y="865188"/>
            <a:ext cx="6478587" cy="4859337"/>
          </a:xfrm>
          <a:prstGeom prst="rect">
            <a:avLst/>
          </a:prstGeom>
          <a:noFill/>
          <a:ln w="9525">
            <a:solidFill>
              <a:srgbClr val="80808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1"/>
          </p:nvPr>
        </p:nvSpPr>
        <p:spPr>
          <a:xfrm>
            <a:off x="457200" y="5286375"/>
            <a:ext cx="7686675" cy="1435100"/>
          </a:xfrm>
        </p:spPr>
        <p:txBody>
          <a:bodyPr/>
          <a:lstStyle/>
          <a:p>
            <a:pPr algn="l">
              <a:defRPr/>
            </a:pPr>
            <a:r>
              <a:rPr lang="de-DE" sz="2000" b="1" dirty="0" smtClean="0"/>
              <a:t>PL: Ich habe die Folie </a:t>
            </a:r>
            <a:r>
              <a:rPr lang="de-DE" sz="2000" b="1" dirty="0" err="1" smtClean="0"/>
              <a:t>rüberkopiert</a:t>
            </a:r>
            <a:r>
              <a:rPr lang="de-DE" sz="2000" b="1" dirty="0" smtClean="0"/>
              <a:t>, aber jetzt läuft das Filmchen nicht mehr</a:t>
            </a:r>
          </a:p>
          <a:p>
            <a:pPr algn="l">
              <a:defRPr/>
            </a:pPr>
            <a:endParaRPr lang="de-DE" dirty="0"/>
          </a:p>
        </p:txBody>
      </p:sp>
      <p:sp>
        <p:nvSpPr>
          <p:cNvPr id="32770" name="Rectangle 3"/>
          <p:cNvSpPr>
            <a:spLocks noGrp="1" noChangeArrowheads="1"/>
          </p:cNvSpPr>
          <p:nvPr>
            <p:ph type="body" idx="1"/>
          </p:nvPr>
        </p:nvSpPr>
        <p:spPr>
          <a:xfrm>
            <a:off x="593725" y="719138"/>
            <a:ext cx="7754938" cy="622300"/>
          </a:xfrm>
        </p:spPr>
        <p:txBody>
          <a:bodyPr/>
          <a:lstStyle/>
          <a:p>
            <a:pPr>
              <a:buFontTx/>
              <a:buNone/>
            </a:pPr>
            <a:r>
              <a:rPr lang="de-DE" sz="2400" smtClean="0"/>
              <a:t>Film - ZW China Aufschichten der Ziegel</a:t>
            </a:r>
          </a:p>
        </p:txBody>
      </p:sp>
      <p:sp>
        <p:nvSpPr>
          <p:cNvPr id="32771" name="Rectangle 5"/>
          <p:cNvSpPr>
            <a:spLocks noChangeArrowheads="1"/>
          </p:cNvSpPr>
          <p:nvPr/>
        </p:nvSpPr>
        <p:spPr bwMode="auto">
          <a:xfrm>
            <a:off x="2398713" y="1706563"/>
            <a:ext cx="4318000" cy="3419475"/>
          </a:xfrm>
          <a:prstGeom prst="rect">
            <a:avLst/>
          </a:prstGeom>
          <a:solidFill>
            <a:srgbClr val="000000"/>
          </a:solidFill>
          <a:ln w="9525">
            <a:solidFill>
              <a:schemeClr val="tx1"/>
            </a:solidFill>
            <a:miter lim="800000"/>
            <a:headEnd/>
            <a:tailEnd/>
          </a:ln>
        </p:spPr>
        <p:txBody>
          <a:bodyPr wrap="none" anchor="ctr"/>
          <a:lstStyle/>
          <a:p>
            <a:endParaRPr lang="de-DE">
              <a:latin typeface="Calibri" pitchFamily="34" charset="0"/>
            </a:endParaRPr>
          </a:p>
        </p:txBody>
      </p:sp>
      <p:pic>
        <p:nvPicPr>
          <p:cNvPr id="7174" name="018.mpeg">
            <a:hlinkClick r:id="" action="ppaction://media"/>
          </p:cNvPr>
          <p:cNvPicPr>
            <a:picLocks noRot="1" noChangeAspect="1" noChangeArrowheads="1"/>
          </p:cNvPicPr>
          <p:nvPr>
            <a:videoFile r:link="rId1"/>
          </p:nvPr>
        </p:nvPicPr>
        <p:blipFill>
          <a:blip r:embed="rId4"/>
          <a:srcRect/>
          <a:stretch>
            <a:fillRect/>
          </a:stretch>
        </p:blipFill>
        <p:spPr bwMode="auto">
          <a:xfrm>
            <a:off x="2762250" y="2070100"/>
            <a:ext cx="3598863" cy="2698750"/>
          </a:xfrm>
          <a:prstGeom prst="rect">
            <a:avLst/>
          </a:prstGeom>
          <a:noFill/>
          <a:ln w="9525">
            <a:solidFill>
              <a:srgbClr val="969696"/>
            </a:solid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7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174"/>
                                        </p:tgtEl>
                                      </p:cBhvr>
                                    </p:cmd>
                                  </p:childTnLst>
                                </p:cTn>
                              </p:par>
                            </p:childTnLst>
                          </p:cTn>
                        </p:par>
                      </p:childTnLst>
                    </p:cTn>
                  </p:par>
                </p:childTnLst>
              </p:cTn>
              <p:nextCondLst>
                <p:cond evt="onClick" delay="0">
                  <p:tgtEl>
                    <p:spTgt spid="7174"/>
                  </p:tgtEl>
                </p:cond>
              </p:nextCondLst>
            </p:seq>
            <p:video>
              <p:cMediaNode>
                <p:cTn id="7" fill="hold" display="0">
                  <p:stCondLst>
                    <p:cond delay="indefinite"/>
                  </p:stCondLst>
                  <p:endCondLst>
                    <p:cond evt="onNext" delay="0">
                      <p:tgtEl>
                        <p:sldTgt/>
                      </p:tgtEl>
                    </p:cond>
                    <p:cond evt="onPrev" delay="0">
                      <p:tgtEl>
                        <p:sldTgt/>
                      </p:tgtEl>
                    </p:cond>
                  </p:endCondLst>
                </p:cTn>
                <p:tgtEl>
                  <p:spTgt spid="7174"/>
                </p:tgtEl>
              </p:cMediaNode>
            </p:video>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1726</Words>
  <Application>Microsoft Office PowerPoint</Application>
  <PresentationFormat>On-screen Show (4:3)</PresentationFormat>
  <Paragraphs>352</Paragraphs>
  <Slides>37</Slides>
  <Notes>36</Notes>
  <HiddenSlides>0</HiddenSlides>
  <MMClips>2</MMClips>
  <ScaleCrop>false</ScaleCrop>
  <HeadingPairs>
    <vt:vector size="8" baseType="variant">
      <vt:variant>
        <vt:lpstr>Verwendete Schriftarten</vt:lpstr>
      </vt:variant>
      <vt:variant>
        <vt:i4>4</vt:i4>
      </vt:variant>
      <vt:variant>
        <vt:lpstr>Entwurfsvorlage</vt:lpstr>
      </vt:variant>
      <vt:variant>
        <vt:i4>3</vt:i4>
      </vt:variant>
      <vt:variant>
        <vt:lpstr>Eingebettete OLE-Server</vt:lpstr>
      </vt:variant>
      <vt:variant>
        <vt:i4>2</vt:i4>
      </vt:variant>
      <vt:variant>
        <vt:lpstr>Folientitel</vt:lpstr>
      </vt:variant>
      <vt:variant>
        <vt:i4>37</vt:i4>
      </vt:variant>
    </vt:vector>
  </HeadingPairs>
  <TitlesOfParts>
    <vt:vector size="46" baseType="lpstr">
      <vt:lpstr>Calibri</vt:lpstr>
      <vt:lpstr>Arial</vt:lpstr>
      <vt:lpstr>Wingdings</vt:lpstr>
      <vt:lpstr>Tahoma</vt:lpstr>
      <vt:lpstr>Larissa-Design</vt:lpstr>
      <vt:lpstr>Larissa-Design</vt:lpstr>
      <vt:lpstr>Larissa-Design</vt:lpstr>
      <vt:lpstr>Diagramm</vt:lpstr>
      <vt:lpstr>Microsoft Excel-Diagramm</vt:lpstr>
      <vt:lpstr>ChoriTherm-Trocknung und Konzepte zur Energieeinsparung</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 es galt aber schon immer:</vt:lpstr>
      <vt:lpstr>Grund für Ofenabwärme: </vt:lpstr>
      <vt:lpstr>Folie 35</vt:lpstr>
      <vt:lpstr>Folie 36</vt:lpstr>
      <vt:lpstr>Folie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Cw</dc:creator>
  <cp:lastModifiedBy>fisc71</cp:lastModifiedBy>
  <cp:revision>46</cp:revision>
  <dcterms:created xsi:type="dcterms:W3CDTF">2009-02-05T15:10:40Z</dcterms:created>
  <dcterms:modified xsi:type="dcterms:W3CDTF">2009-10-28T08:43:57Z</dcterms:modified>
</cp:coreProperties>
</file>